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77" r:id="rId3"/>
    <p:sldId id="262" r:id="rId4"/>
    <p:sldId id="265" r:id="rId5"/>
    <p:sldId id="273" r:id="rId6"/>
    <p:sldId id="274" r:id="rId7"/>
    <p:sldId id="267" r:id="rId8"/>
    <p:sldId id="272" r:id="rId9"/>
    <p:sldId id="269" r:id="rId10"/>
    <p:sldId id="285" r:id="rId11"/>
    <p:sldId id="270" r:id="rId12"/>
    <p:sldId id="280" r:id="rId13"/>
    <p:sldId id="286" r:id="rId14"/>
    <p:sldId id="275" r:id="rId15"/>
    <p:sldId id="287" r:id="rId16"/>
    <p:sldId id="288" r:id="rId17"/>
    <p:sldId id="289" r:id="rId18"/>
    <p:sldId id="276" r:id="rId19"/>
    <p:sldId id="281" r:id="rId20"/>
    <p:sldId id="279" r:id="rId21"/>
    <p:sldId id="282" r:id="rId22"/>
    <p:sldId id="278" r:id="rId23"/>
    <p:sldId id="28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4472C4"/>
    <a:srgbClr val="FFFFFF"/>
    <a:srgbClr val="9437FF"/>
    <a:srgbClr val="73FDD6"/>
    <a:srgbClr val="FF85FF"/>
    <a:srgbClr val="EFB2B8"/>
    <a:srgbClr val="DEEBF7"/>
    <a:srgbClr val="FF9300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61A143-A61B-4EFE-9772-8A15F9A813EC}" v="2" dt="2023-02-13T12:02:53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72"/>
    <p:restoredTop sz="94681"/>
  </p:normalViewPr>
  <p:slideViewPr>
    <p:cSldViewPr snapToGrid="0" snapToObjects="1">
      <p:cViewPr varScale="1">
        <p:scale>
          <a:sx n="59" d="100"/>
          <a:sy n="59" d="100"/>
        </p:scale>
        <p:origin x="8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&#37329;&#26332;&#26085;\&#65299;&#38480;&#12288;&#31119;&#30000;&#30740;&#12475;&#12441;&#12511;\&#36914;&#25431;&#22577;&#21578;\2021.11.11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haru\Desktop\&#37329;&#26332;&#26085;\&#65299;&#38480;&#12288;&#31119;&#30000;&#30740;&#12475;&#12441;&#12511;\&#36914;&#25431;&#22577;&#21578;\2021.11.11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ja-JP"/>
              <a:t>入退室管理</a:t>
            </a:r>
            <a:r>
              <a:rPr lang="en-US"/>
              <a:t>(404</a:t>
            </a:r>
            <a:r>
              <a:rPr lang="ja-JP"/>
              <a:t>号室</a:t>
            </a:r>
            <a:r>
              <a:rPr lang="en-US"/>
              <a:t>)</a:t>
            </a:r>
            <a:endParaRPr 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9072602769534722"/>
          <c:y val="0.20395012464314957"/>
          <c:w val="0.77122915210356924"/>
          <c:h val="0.61653659441435815"/>
        </c:manualLayout>
      </c:layout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2021/11/7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Sheet1!$C$4:$C$17</c:f>
              <c:numCache>
                <c:formatCode>h:mm</c:formatCode>
                <c:ptCount val="14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0.5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  <c:pt idx="9">
                  <c:v>0.75</c:v>
                </c:pt>
                <c:pt idx="10">
                  <c:v>0.79166666666666663</c:v>
                </c:pt>
                <c:pt idx="11">
                  <c:v>0.83333333333333337</c:v>
                </c:pt>
                <c:pt idx="12">
                  <c:v>0.875</c:v>
                </c:pt>
                <c:pt idx="13">
                  <c:v>0.91666666666666663</c:v>
                </c:pt>
              </c:numCache>
            </c:numRef>
          </c:cat>
          <c:val>
            <c:numRef>
              <c:f>Sheet1!$D$4:$D$17</c:f>
              <c:numCache>
                <c:formatCode>0_);[Red]\(0\)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31</c:v>
                </c:pt>
                <c:pt idx="3">
                  <c:v>12</c:v>
                </c:pt>
                <c:pt idx="4">
                  <c:v>1</c:v>
                </c:pt>
                <c:pt idx="5">
                  <c:v>3</c:v>
                </c:pt>
                <c:pt idx="6">
                  <c:v>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5E-0C4E-9C02-378551B7551C}"/>
            </c:ext>
          </c:extLst>
        </c:ser>
        <c:ser>
          <c:idx val="1"/>
          <c:order val="1"/>
          <c:tx>
            <c:strRef>
              <c:f>Sheet1!$E$3</c:f>
              <c:strCache>
                <c:ptCount val="1"/>
                <c:pt idx="0">
                  <c:v>2021/11/11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Sheet1!$C$4:$C$17</c:f>
              <c:numCache>
                <c:formatCode>h:mm</c:formatCode>
                <c:ptCount val="14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0.5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  <c:pt idx="9">
                  <c:v>0.75</c:v>
                </c:pt>
                <c:pt idx="10">
                  <c:v>0.79166666666666663</c:v>
                </c:pt>
                <c:pt idx="11">
                  <c:v>0.83333333333333337</c:v>
                </c:pt>
                <c:pt idx="12">
                  <c:v>0.875</c:v>
                </c:pt>
                <c:pt idx="13">
                  <c:v>0.91666666666666663</c:v>
                </c:pt>
              </c:numCache>
            </c:numRef>
          </c:cat>
          <c:val>
            <c:numRef>
              <c:f>Sheet1!$E$4:$E$17</c:f>
              <c:numCache>
                <c:formatCode>0_);[Red]\(0\)</c:formatCode>
                <c:ptCount val="14"/>
                <c:pt idx="0">
                  <c:v>21</c:v>
                </c:pt>
                <c:pt idx="1">
                  <c:v>9</c:v>
                </c:pt>
                <c:pt idx="2">
                  <c:v>6</c:v>
                </c:pt>
                <c:pt idx="3">
                  <c:v>19</c:v>
                </c:pt>
                <c:pt idx="4">
                  <c:v>15</c:v>
                </c:pt>
                <c:pt idx="5">
                  <c:v>27</c:v>
                </c:pt>
                <c:pt idx="6">
                  <c:v>25</c:v>
                </c:pt>
                <c:pt idx="7">
                  <c:v>26</c:v>
                </c:pt>
                <c:pt idx="8">
                  <c:v>43</c:v>
                </c:pt>
                <c:pt idx="9">
                  <c:v>39</c:v>
                </c:pt>
                <c:pt idx="10">
                  <c:v>52</c:v>
                </c:pt>
                <c:pt idx="11">
                  <c:v>21</c:v>
                </c:pt>
                <c:pt idx="12">
                  <c:v>31</c:v>
                </c:pt>
                <c:pt idx="1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5E-0C4E-9C02-378551B75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5099487"/>
        <c:axId val="1974558607"/>
      </c:lineChart>
      <c:catAx>
        <c:axId val="1975099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/>
                  <a:t>時刻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74558607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974558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/>
                  <a:t>入退室回数　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7509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ja-JP"/>
              <a:t>周辺音量レベルの平均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8599181952087568"/>
          <c:y val="0.2225296825303637"/>
          <c:w val="0.77644086549700631"/>
          <c:h val="0.57223656572238579"/>
        </c:manualLayout>
      </c:layout>
      <c:lineChart>
        <c:grouping val="standard"/>
        <c:varyColors val="0"/>
        <c:ser>
          <c:idx val="0"/>
          <c:order val="0"/>
          <c:tx>
            <c:strRef>
              <c:f>Sheet2!$F$2</c:f>
              <c:strCache>
                <c:ptCount val="1"/>
                <c:pt idx="0">
                  <c:v>2021/11/7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Sheet2!$E$3:$E$17</c:f>
              <c:numCache>
                <c:formatCode>h:mm</c:formatCode>
                <c:ptCount val="15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0.5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  <c:pt idx="9">
                  <c:v>0.75</c:v>
                </c:pt>
                <c:pt idx="10">
                  <c:v>0.79166666666666663</c:v>
                </c:pt>
                <c:pt idx="11">
                  <c:v>0.83333333333333337</c:v>
                </c:pt>
                <c:pt idx="12">
                  <c:v>0.875</c:v>
                </c:pt>
                <c:pt idx="13">
                  <c:v>0.91666666666666663</c:v>
                </c:pt>
                <c:pt idx="14">
                  <c:v>0.95833333333333337</c:v>
                </c:pt>
              </c:numCache>
            </c:numRef>
          </c:cat>
          <c:val>
            <c:numRef>
              <c:f>Sheet2!$F$3:$F$17</c:f>
              <c:numCache>
                <c:formatCode>0.000_);[Red]\(0.000\)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49.064516130000001</c:v>
                </c:pt>
                <c:pt idx="3">
                  <c:v>53.666666669999998</c:v>
                </c:pt>
                <c:pt idx="4">
                  <c:v>51</c:v>
                </c:pt>
                <c:pt idx="5">
                  <c:v>48.666666669999998</c:v>
                </c:pt>
                <c:pt idx="6">
                  <c:v>52.142857139999997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F3-0D43-94D5-A94838C3DDB9}"/>
            </c:ext>
          </c:extLst>
        </c:ser>
        <c:ser>
          <c:idx val="1"/>
          <c:order val="1"/>
          <c:tx>
            <c:strRef>
              <c:f>Sheet2!$G$2</c:f>
              <c:strCache>
                <c:ptCount val="1"/>
                <c:pt idx="0">
                  <c:v>2021/11/11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Sheet2!$E$3:$E$17</c:f>
              <c:numCache>
                <c:formatCode>h:mm</c:formatCode>
                <c:ptCount val="15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0.5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  <c:pt idx="9">
                  <c:v>0.75</c:v>
                </c:pt>
                <c:pt idx="10">
                  <c:v>0.79166666666666663</c:v>
                </c:pt>
                <c:pt idx="11">
                  <c:v>0.83333333333333337</c:v>
                </c:pt>
                <c:pt idx="12">
                  <c:v>0.875</c:v>
                </c:pt>
                <c:pt idx="13">
                  <c:v>0.91666666666666663</c:v>
                </c:pt>
                <c:pt idx="14">
                  <c:v>0.95833333333333337</c:v>
                </c:pt>
              </c:numCache>
            </c:numRef>
          </c:cat>
          <c:val>
            <c:numRef>
              <c:f>Sheet2!$G$3:$G$17</c:f>
              <c:numCache>
                <c:formatCode>0.000_);[Red]\(0.000\)</c:formatCode>
                <c:ptCount val="15"/>
                <c:pt idx="0">
                  <c:v>44.23809524</c:v>
                </c:pt>
                <c:pt idx="1">
                  <c:v>42.777777780000001</c:v>
                </c:pt>
                <c:pt idx="2">
                  <c:v>45.333333330000002</c:v>
                </c:pt>
                <c:pt idx="3">
                  <c:v>51.10526316</c:v>
                </c:pt>
                <c:pt idx="4">
                  <c:v>50.666666669999998</c:v>
                </c:pt>
                <c:pt idx="5">
                  <c:v>43.481481479999999</c:v>
                </c:pt>
                <c:pt idx="6">
                  <c:v>46.72</c:v>
                </c:pt>
                <c:pt idx="7">
                  <c:v>44.88461538</c:v>
                </c:pt>
                <c:pt idx="8">
                  <c:v>45.627906979999999</c:v>
                </c:pt>
                <c:pt idx="9">
                  <c:v>53.589743589999998</c:v>
                </c:pt>
                <c:pt idx="10">
                  <c:v>49.48076923</c:v>
                </c:pt>
                <c:pt idx="11">
                  <c:v>45.23809524</c:v>
                </c:pt>
                <c:pt idx="12">
                  <c:v>47.741935480000002</c:v>
                </c:pt>
                <c:pt idx="13">
                  <c:v>42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F3-0D43-94D5-A94838C3D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9161887"/>
        <c:axId val="2036796383"/>
      </c:lineChart>
      <c:catAx>
        <c:axId val="19691618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/>
                  <a:t>時刻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036796383"/>
        <c:crosses val="autoZero"/>
        <c:auto val="1"/>
        <c:lblAlgn val="ctr"/>
        <c:lblOffset val="100"/>
        <c:tickLblSkip val="2"/>
        <c:tickMarkSkip val="2"/>
        <c:noMultiLvlLbl val="0"/>
      </c:catAx>
      <c:valAx>
        <c:axId val="2036796383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/>
                  <a:t>周辺音量レベル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0_);[Red]\(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6916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defRPr>
            </a:pPr>
            <a:r>
              <a:rPr lang="ja-JP" altLang="en-US" sz="24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入退室回数と周辺音量レベルの関係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2021/11/7 入退室回数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Sheet2!$A$3:$A$17</c:f>
              <c:numCache>
                <c:formatCode>h:mm</c:formatCode>
                <c:ptCount val="15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0.5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  <c:pt idx="9">
                  <c:v>0.75</c:v>
                </c:pt>
                <c:pt idx="10">
                  <c:v>0.79166666666666663</c:v>
                </c:pt>
                <c:pt idx="11">
                  <c:v>0.83333333333333337</c:v>
                </c:pt>
                <c:pt idx="12">
                  <c:v>0.875</c:v>
                </c:pt>
                <c:pt idx="13">
                  <c:v>0.91666666666666663</c:v>
                </c:pt>
                <c:pt idx="14">
                  <c:v>0.95833333333333337</c:v>
                </c:pt>
              </c:numCache>
            </c:numRef>
          </c:cat>
          <c:val>
            <c:numRef>
              <c:f>Sheet2!$B$3:$B$17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31</c:v>
                </c:pt>
                <c:pt idx="3">
                  <c:v>12</c:v>
                </c:pt>
                <c:pt idx="4">
                  <c:v>1</c:v>
                </c:pt>
                <c:pt idx="5">
                  <c:v>3</c:v>
                </c:pt>
                <c:pt idx="6">
                  <c:v>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3B-8142-A297-03C0D098DA2D}"/>
            </c:ext>
          </c:extLst>
        </c:ser>
        <c:ser>
          <c:idx val="1"/>
          <c:order val="1"/>
          <c:tx>
            <c:v>2021/11/11 入退室回数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Sheet2!$A$3:$A$17</c:f>
              <c:numCache>
                <c:formatCode>h:mm</c:formatCode>
                <c:ptCount val="15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0.5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  <c:pt idx="9">
                  <c:v>0.75</c:v>
                </c:pt>
                <c:pt idx="10">
                  <c:v>0.79166666666666663</c:v>
                </c:pt>
                <c:pt idx="11">
                  <c:v>0.83333333333333337</c:v>
                </c:pt>
                <c:pt idx="12">
                  <c:v>0.875</c:v>
                </c:pt>
                <c:pt idx="13">
                  <c:v>0.91666666666666663</c:v>
                </c:pt>
                <c:pt idx="14">
                  <c:v>0.95833333333333337</c:v>
                </c:pt>
              </c:numCache>
            </c:numRef>
          </c:cat>
          <c:val>
            <c:numRef>
              <c:f>Sheet2!$C$3:$C$17</c:f>
              <c:numCache>
                <c:formatCode>General</c:formatCode>
                <c:ptCount val="15"/>
                <c:pt idx="0">
                  <c:v>21</c:v>
                </c:pt>
                <c:pt idx="1">
                  <c:v>9</c:v>
                </c:pt>
                <c:pt idx="2">
                  <c:v>6</c:v>
                </c:pt>
                <c:pt idx="3">
                  <c:v>19</c:v>
                </c:pt>
                <c:pt idx="4">
                  <c:v>15</c:v>
                </c:pt>
                <c:pt idx="5">
                  <c:v>27</c:v>
                </c:pt>
                <c:pt idx="6">
                  <c:v>25</c:v>
                </c:pt>
                <c:pt idx="7">
                  <c:v>26</c:v>
                </c:pt>
                <c:pt idx="8">
                  <c:v>43</c:v>
                </c:pt>
                <c:pt idx="9">
                  <c:v>39</c:v>
                </c:pt>
                <c:pt idx="10">
                  <c:v>52</c:v>
                </c:pt>
                <c:pt idx="11">
                  <c:v>21</c:v>
                </c:pt>
                <c:pt idx="12">
                  <c:v>31</c:v>
                </c:pt>
                <c:pt idx="13">
                  <c:v>1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3B-8142-A297-03C0D098DA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94131407"/>
        <c:axId val="2116043183"/>
      </c:barChart>
      <c:lineChart>
        <c:grouping val="standard"/>
        <c:varyColors val="0"/>
        <c:ser>
          <c:idx val="2"/>
          <c:order val="2"/>
          <c:tx>
            <c:v>2021/11/7 周辺音量レベル平均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Sheet2!$F$3:$F$17</c:f>
              <c:numCache>
                <c:formatCode>0.000_);[Red]\(0.000\)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49.064516130000001</c:v>
                </c:pt>
                <c:pt idx="3">
                  <c:v>53.666666669999998</c:v>
                </c:pt>
                <c:pt idx="4">
                  <c:v>51</c:v>
                </c:pt>
                <c:pt idx="5">
                  <c:v>48.666666669999998</c:v>
                </c:pt>
                <c:pt idx="6">
                  <c:v>52.142857139999997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3B-8142-A297-03C0D098DA2D}"/>
            </c:ext>
          </c:extLst>
        </c:ser>
        <c:ser>
          <c:idx val="3"/>
          <c:order val="3"/>
          <c:tx>
            <c:v>2021/11/11 周辺音量レベル平均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Sheet2!$G$3:$G$17</c:f>
              <c:numCache>
                <c:formatCode>0.000_);[Red]\(0.000\)</c:formatCode>
                <c:ptCount val="15"/>
                <c:pt idx="0">
                  <c:v>44.23809524</c:v>
                </c:pt>
                <c:pt idx="1">
                  <c:v>42.777777780000001</c:v>
                </c:pt>
                <c:pt idx="2">
                  <c:v>45.333333330000002</c:v>
                </c:pt>
                <c:pt idx="3">
                  <c:v>51.10526316</c:v>
                </c:pt>
                <c:pt idx="4">
                  <c:v>50.666666669999998</c:v>
                </c:pt>
                <c:pt idx="5">
                  <c:v>43.481481479999999</c:v>
                </c:pt>
                <c:pt idx="6">
                  <c:v>46.72</c:v>
                </c:pt>
                <c:pt idx="7">
                  <c:v>44.88461538</c:v>
                </c:pt>
                <c:pt idx="8">
                  <c:v>45.627906979999999</c:v>
                </c:pt>
                <c:pt idx="9">
                  <c:v>53.589743589999998</c:v>
                </c:pt>
                <c:pt idx="10">
                  <c:v>49.48076923</c:v>
                </c:pt>
                <c:pt idx="11">
                  <c:v>45.23809524</c:v>
                </c:pt>
                <c:pt idx="12">
                  <c:v>47.741935480000002</c:v>
                </c:pt>
                <c:pt idx="13">
                  <c:v>42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33B-8142-A297-03C0D098DA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3492559"/>
        <c:axId val="2045206335"/>
      </c:lineChart>
      <c:catAx>
        <c:axId val="2094131407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116043183"/>
        <c:crosses val="autoZero"/>
        <c:auto val="1"/>
        <c:lblAlgn val="ctr"/>
        <c:lblOffset val="100"/>
        <c:tickLblSkip val="2"/>
        <c:tickMarkSkip val="2"/>
        <c:noMultiLvlLbl val="0"/>
      </c:catAx>
      <c:valAx>
        <c:axId val="211604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200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入退室回数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094131407"/>
        <c:crosses val="autoZero"/>
        <c:crossBetween val="between"/>
      </c:valAx>
      <c:valAx>
        <c:axId val="2045206335"/>
        <c:scaling>
          <c:orientation val="minMax"/>
          <c:min val="40"/>
        </c:scaling>
        <c:delete val="0"/>
        <c:axPos val="r"/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+mn-cs"/>
                  </a:defRPr>
                </a:pPr>
                <a:r>
                  <a:rPr lang="ja-JP" altLang="en-US" sz="200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周辺音量レベル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+mn-cs"/>
                </a:defRPr>
              </a:pPr>
              <a:endParaRPr lang="ja-JP"/>
            </a:p>
          </c:txPr>
        </c:title>
        <c:numFmt formatCode="0_);[Red]\(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033492559"/>
        <c:crosses val="max"/>
        <c:crossBetween val="between"/>
      </c:valAx>
      <c:catAx>
        <c:axId val="2033492559"/>
        <c:scaling>
          <c:orientation val="minMax"/>
        </c:scaling>
        <c:delete val="1"/>
        <c:axPos val="b"/>
        <c:majorTickMark val="out"/>
        <c:minorTickMark val="none"/>
        <c:tickLblPos val="nextTo"/>
        <c:crossAx val="20452063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ja-JP" sz="24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入退室記録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(2021/11/7 11:30~15:30)</a:t>
            </a:r>
            <a:endParaRPr lang="ja-JP" sz="2400">
              <a:solidFill>
                <a:schemeClr val="tx1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13445465722087208"/>
          <c:y val="2.2379536292987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Sheet1!$C$4:$C$9</c:f>
              <c:numCache>
                <c:formatCode>h:mm</c:formatCode>
                <c:ptCount val="6"/>
                <c:pt idx="0">
                  <c:v>0.45833333333333331</c:v>
                </c:pt>
                <c:pt idx="1">
                  <c:v>0.5</c:v>
                </c:pt>
                <c:pt idx="2">
                  <c:v>0.54166666666666663</c:v>
                </c:pt>
                <c:pt idx="3">
                  <c:v>0.58333333333333337</c:v>
                </c:pt>
                <c:pt idx="4">
                  <c:v>0.625</c:v>
                </c:pt>
                <c:pt idx="5">
                  <c:v>0.66666666666666663</c:v>
                </c:pt>
              </c:numCache>
            </c:numRef>
          </c:cat>
          <c:val>
            <c:numRef>
              <c:f>Sheet1!$D$4:$D$9</c:f>
              <c:numCache>
                <c:formatCode>General</c:formatCode>
                <c:ptCount val="6"/>
                <c:pt idx="0">
                  <c:v>31</c:v>
                </c:pt>
                <c:pt idx="1">
                  <c:v>12</c:v>
                </c:pt>
                <c:pt idx="2">
                  <c:v>1</c:v>
                </c:pt>
                <c:pt idx="3">
                  <c:v>3</c:v>
                </c:pt>
                <c:pt idx="4">
                  <c:v>7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DF-114A-A220-341BB9565E5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27930831"/>
        <c:axId val="2027916207"/>
      </c:lineChart>
      <c:catAx>
        <c:axId val="20279308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200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時間</a:t>
                </a:r>
                <a:endParaRPr lang="en-US" altLang="ja-JP" sz="20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027916207"/>
        <c:crosses val="autoZero"/>
        <c:auto val="1"/>
        <c:lblAlgn val="ctr"/>
        <c:lblOffset val="100"/>
        <c:noMultiLvlLbl val="0"/>
      </c:catAx>
      <c:valAx>
        <c:axId val="202791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200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入退室回数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202793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0.02194</cdr:x>
      <cdr:y>0.08548</cdr:y>
    </cdr:from>
    <cdr:to>
      <cdr:x>0.13208</cdr:x>
      <cdr:y>0.18279</cdr:y>
    </cdr:to>
    <cdr:sp macro="" textlink="">
      <cdr:nvSpPr>
        <cdr:cNvPr id="2" name="テキスト ボックス 1">
          <a:extLst xmlns:a="http://schemas.openxmlformats.org/drawingml/2006/main">
            <a:ext uri="{FF2B5EF4-FFF2-40B4-BE49-F238E27FC236}">
              <a16:creationId xmlns:a16="http://schemas.microsoft.com/office/drawing/2014/main" id="{B206791A-7E69-2645-956B-0F66A03B886D}"/>
            </a:ext>
          </a:extLst>
        </cdr:cNvPr>
        <cdr:cNvSpPr txBox="1"/>
      </cdr:nvSpPr>
      <cdr:spPr>
        <a:xfrm xmlns:a="http://schemas.openxmlformats.org/drawingml/2006/main">
          <a:off x="121998" y="377874"/>
          <a:ext cx="612441" cy="4301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2000" dirty="0">
              <a:latin typeface="MS PGothic" panose="020B0600070205080204" pitchFamily="34" charset="-128"/>
              <a:ea typeface="MS PGothic" panose="020B0600070205080204" pitchFamily="34" charset="-128"/>
            </a:rPr>
            <a:t>[</a:t>
          </a:r>
          <a:r>
            <a:rPr lang="ja-JP" altLang="en-US" sz="2000">
              <a:latin typeface="MS PGothic" panose="020B0600070205080204" pitchFamily="34" charset="-128"/>
              <a:ea typeface="MS PGothic" panose="020B0600070205080204" pitchFamily="34" charset="-128"/>
            </a:rPr>
            <a:t>回</a:t>
          </a:r>
          <a:r>
            <a:rPr lang="en-US" altLang="ja-JP" sz="2000" dirty="0">
              <a:latin typeface="MS PGothic" panose="020B0600070205080204" pitchFamily="34" charset="-128"/>
              <a:ea typeface="MS PGothic" panose="020B0600070205080204" pitchFamily="34" charset="-128"/>
            </a:rPr>
            <a:t>]</a:t>
          </a:r>
          <a:endParaRPr lang="ja-JP" altLang="en-US" sz="2000">
            <a:latin typeface="MS PGothic" panose="020B0600070205080204" pitchFamily="34" charset="-128"/>
            <a:ea typeface="MS PGothic" panose="020B0600070205080204" pitchFamily="34" charset="-128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0.03273</cdr:x>
      <cdr:y>0.01989</cdr:y>
    </cdr:from>
    <cdr:to>
      <cdr:x>0.08183</cdr:x>
      <cdr:y>0.09659</cdr:y>
    </cdr:to>
    <cdr:sp macro="" textlink="">
      <cdr:nvSpPr>
        <cdr:cNvPr id="2" name="テキスト ボックス 1">
          <a:extLst xmlns:a="http://schemas.openxmlformats.org/drawingml/2006/main">
            <a:ext uri="{FF2B5EF4-FFF2-40B4-BE49-F238E27FC236}">
              <a16:creationId xmlns:a16="http://schemas.microsoft.com/office/drawing/2014/main" id="{16371D1E-EDBB-1543-ADCE-765A9059EEEE}"/>
            </a:ext>
          </a:extLst>
        </cdr:cNvPr>
        <cdr:cNvSpPr txBox="1"/>
      </cdr:nvSpPr>
      <cdr:spPr>
        <a:xfrm xmlns:a="http://schemas.openxmlformats.org/drawingml/2006/main">
          <a:off x="254000" y="88900"/>
          <a:ext cx="381000" cy="342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  <cdr:relSizeAnchor xmlns:cdr="http://schemas.openxmlformats.org/drawingml/2006/chartDrawing">
    <cdr:from>
      <cdr:x>0.02782</cdr:x>
      <cdr:y>0.03977</cdr:y>
    </cdr:from>
    <cdr:to>
      <cdr:x>0.13903</cdr:x>
      <cdr:y>0.14489</cdr:y>
    </cdr:to>
    <cdr:sp macro="" textlink="">
      <cdr:nvSpPr>
        <cdr:cNvPr id="3" name="テキスト ボックス 2">
          <a:extLst xmlns:a="http://schemas.openxmlformats.org/drawingml/2006/main">
            <a:ext uri="{FF2B5EF4-FFF2-40B4-BE49-F238E27FC236}">
              <a16:creationId xmlns:a16="http://schemas.microsoft.com/office/drawing/2014/main" id="{D910BA4F-4D0C-AE47-89F7-A7FB261CCA07}"/>
            </a:ext>
          </a:extLst>
        </cdr:cNvPr>
        <cdr:cNvSpPr txBox="1"/>
      </cdr:nvSpPr>
      <cdr:spPr>
        <a:xfrm xmlns:a="http://schemas.openxmlformats.org/drawingml/2006/main">
          <a:off x="162313" y="157982"/>
          <a:ext cx="648838" cy="4175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2000" dirty="0">
              <a:latin typeface="MS PGothic" panose="020B0600070205080204" pitchFamily="34" charset="-128"/>
              <a:ea typeface="MS PGothic" panose="020B0600070205080204" pitchFamily="34" charset="-128"/>
            </a:rPr>
            <a:t>[</a:t>
          </a:r>
          <a:r>
            <a:rPr lang="ja-JP" altLang="en-US" sz="2000">
              <a:latin typeface="MS PGothic" panose="020B0600070205080204" pitchFamily="34" charset="-128"/>
              <a:ea typeface="MS PGothic" panose="020B0600070205080204" pitchFamily="34" charset="-128"/>
            </a:rPr>
            <a:t>回</a:t>
          </a:r>
          <a:r>
            <a:rPr lang="en-US" altLang="ja-JP" sz="2000" dirty="0">
              <a:latin typeface="MS PGothic" panose="020B0600070205080204" pitchFamily="34" charset="-128"/>
              <a:ea typeface="MS PGothic" panose="020B0600070205080204" pitchFamily="34" charset="-128"/>
            </a:rPr>
            <a:t>]</a:t>
          </a:r>
          <a:endParaRPr lang="ja-JP" altLang="en-US" sz="2000">
            <a:latin typeface="MS PGothic" panose="020B0600070205080204" pitchFamily="34" charset="-128"/>
            <a:ea typeface="MS PGothic" panose="020B0600070205080204" pitchFamily="34" charset="-128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E0F3A-69D2-BB40-97E3-0DFF8673F20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C8D5F-F8B9-4C44-8181-162A9DE7B1D5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3025-68A4-0D46-A63B-4F502AACAC8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797D-85B1-F14D-BF35-388925E0F413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8C6-E3EB-E54D-815D-0E528FC0F29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B27-2D4F-C34C-880F-756D73BCFB2F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6DF6-9B4B-C241-B6C4-B3D5C5F30C76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6D18-59BA-654E-90EF-71A1D656577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AE03-3658-0F42-B240-DB897E833E99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25C-FACB-5540-A6EE-0D2E9D809780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C2661-BFCC-1D41-9EB6-24F6D1566FB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34316-8559-ED4D-AE2C-2B1A4280586E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ident.jp/articles/-/50428?page=1" TargetMode="External"/><Relationship Id="rId2" Type="http://schemas.openxmlformats.org/officeDocument/2006/relationships/hyperlink" Target="https://weekly-economist.mainichi.jp/articles/20210413/se1/00m/020/060000c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inichihime.com/8056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福田研ゼミ</a:t>
            </a:r>
            <a:r>
              <a:rPr lang="ja-JP" altLang="en-US"/>
              <a:t>進捗報告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en-US" altLang="ja-JP" dirty="0"/>
              <a:t>/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佐賀大学　理工学部　理工学科</a:t>
            </a:r>
            <a:endParaRPr kumimoji="1" lang="en-US" altLang="ja-JP" dirty="0"/>
          </a:p>
          <a:p>
            <a:r>
              <a:rPr lang="ja-JP" altLang="en-US"/>
              <a:t>情報部門　知能情報システムコース</a:t>
            </a:r>
            <a:endParaRPr lang="en-US" altLang="ja-JP" dirty="0"/>
          </a:p>
          <a:p>
            <a:r>
              <a:rPr lang="ja-JP" altLang="en-US"/>
              <a:t>指導教員：福田</a:t>
            </a:r>
            <a:r>
              <a:rPr lang="en-US" altLang="ja-JP" dirty="0"/>
              <a:t> </a:t>
            </a:r>
            <a:r>
              <a:rPr lang="ja-JP" altLang="en-US"/>
              <a:t>修</a:t>
            </a:r>
            <a:r>
              <a:rPr lang="en-US" altLang="ja-JP" dirty="0"/>
              <a:t> </a:t>
            </a:r>
            <a:r>
              <a:rPr lang="ja-JP" altLang="en-US"/>
              <a:t>教授</a:t>
            </a:r>
            <a:endParaRPr lang="en-US" altLang="ja-JP" dirty="0"/>
          </a:p>
          <a:p>
            <a:r>
              <a:rPr kumimoji="1" lang="en-US" altLang="ja-JP" dirty="0"/>
              <a:t>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16C666-9CFD-C245-B3F7-7BA562C1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EDA2E6AC-8F48-E343-8DD7-D1A1027AA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78952"/>
              </p:ext>
            </p:extLst>
          </p:nvPr>
        </p:nvGraphicFramePr>
        <p:xfrm>
          <a:off x="258287" y="2695106"/>
          <a:ext cx="8694342" cy="1874520"/>
        </p:xfrm>
        <a:graphic>
          <a:graphicData uri="http://schemas.openxmlformats.org/drawingml/2006/table">
            <a:tbl>
              <a:tblPr/>
              <a:tblGrid>
                <a:gridCol w="1927204">
                  <a:extLst>
                    <a:ext uri="{9D8B030D-6E8A-4147-A177-3AD203B41FA5}">
                      <a16:colId xmlns:a16="http://schemas.microsoft.com/office/drawing/2014/main" val="1318612145"/>
                    </a:ext>
                  </a:extLst>
                </a:gridCol>
                <a:gridCol w="728578">
                  <a:extLst>
                    <a:ext uri="{9D8B030D-6E8A-4147-A177-3AD203B41FA5}">
                      <a16:colId xmlns:a16="http://schemas.microsoft.com/office/drawing/2014/main" val="1998562773"/>
                    </a:ext>
                  </a:extLst>
                </a:gridCol>
                <a:gridCol w="1670447">
                  <a:extLst>
                    <a:ext uri="{9D8B030D-6E8A-4147-A177-3AD203B41FA5}">
                      <a16:colId xmlns:a16="http://schemas.microsoft.com/office/drawing/2014/main" val="772103565"/>
                    </a:ext>
                  </a:extLst>
                </a:gridCol>
                <a:gridCol w="957395">
                  <a:extLst>
                    <a:ext uri="{9D8B030D-6E8A-4147-A177-3AD203B41FA5}">
                      <a16:colId xmlns:a16="http://schemas.microsoft.com/office/drawing/2014/main" val="1986613549"/>
                    </a:ext>
                  </a:extLst>
                </a:gridCol>
                <a:gridCol w="906533">
                  <a:extLst>
                    <a:ext uri="{9D8B030D-6E8A-4147-A177-3AD203B41FA5}">
                      <a16:colId xmlns:a16="http://schemas.microsoft.com/office/drawing/2014/main" val="3172495848"/>
                    </a:ext>
                  </a:extLst>
                </a:gridCol>
                <a:gridCol w="1318999">
                  <a:extLst>
                    <a:ext uri="{9D8B030D-6E8A-4147-A177-3AD203B41FA5}">
                      <a16:colId xmlns:a16="http://schemas.microsoft.com/office/drawing/2014/main" val="174275019"/>
                    </a:ext>
                  </a:extLst>
                </a:gridCol>
                <a:gridCol w="1185186">
                  <a:extLst>
                    <a:ext uri="{9D8B030D-6E8A-4147-A177-3AD203B41FA5}">
                      <a16:colId xmlns:a16="http://schemas.microsoft.com/office/drawing/2014/main" val="98003144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日付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時間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周辺音量レベル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温度</a:t>
                      </a:r>
                      <a:r>
                        <a:rPr lang="en-US" altLang="ja-JP" sz="1800" b="0" dirty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[℃]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湿度</a:t>
                      </a:r>
                      <a:r>
                        <a:rPr lang="en-US" altLang="ja-JP" sz="1800" b="0" dirty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[%]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明るさレベル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明るさ</a:t>
                      </a:r>
                      <a:r>
                        <a:rPr lang="en-US" altLang="ja-JP" sz="1800" b="0" dirty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" sz="1800" b="0" dirty="0"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Lux]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113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0876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1461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9719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4011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13:58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08306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7E97CD-12CE-B246-BCD4-6F94EC5AFF8D}"/>
              </a:ext>
            </a:extLst>
          </p:cNvPr>
          <p:cNvSpPr txBox="1"/>
          <p:nvPr/>
        </p:nvSpPr>
        <p:spPr>
          <a:xfrm>
            <a:off x="258287" y="2233441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基礎データ</a:t>
            </a:r>
          </a:p>
        </p:txBody>
      </p:sp>
      <p:pic>
        <p:nvPicPr>
          <p:cNvPr id="9" name="図 8" descr="屋内, 天井, テーブル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A8C34CB-7590-3A4B-B723-3E5083619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085" b="-521"/>
          <a:stretch/>
        </p:blipFill>
        <p:spPr>
          <a:xfrm>
            <a:off x="4324234" y="4717060"/>
            <a:ext cx="2604703" cy="20044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2BA851-FAEE-0D4F-BF0F-F434E31A563D}"/>
              </a:ext>
            </a:extLst>
          </p:cNvPr>
          <p:cNvSpPr txBox="1"/>
          <p:nvPr/>
        </p:nvSpPr>
        <p:spPr>
          <a:xfrm>
            <a:off x="258287" y="4723234"/>
            <a:ext cx="463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撮影画像（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iPad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内蔵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カメラ）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0FB08B2-A47C-9D41-98DD-B305C9E5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7AEA2C1D-5B7D-A74B-9C89-FB12847059AE}"/>
              </a:ext>
            </a:extLst>
          </p:cNvPr>
          <p:cNvSpPr txBox="1">
            <a:spLocks/>
          </p:cNvSpPr>
          <p:nvPr/>
        </p:nvSpPr>
        <p:spPr>
          <a:xfrm>
            <a:off x="224828" y="351384"/>
            <a:ext cx="8694343" cy="6590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ja-JP" alt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を用いた入退室管理システム</a:t>
            </a:r>
            <a:endParaRPr lang="en-US" altLang="ja-JP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ja-JP" altLang="en-US" sz="42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1F367DC-B0DE-9948-B5E4-DBECF85A70CC}"/>
              </a:ext>
            </a:extLst>
          </p:cNvPr>
          <p:cNvGrpSpPr/>
          <p:nvPr/>
        </p:nvGrpSpPr>
        <p:grpSpPr>
          <a:xfrm>
            <a:off x="526733" y="1002260"/>
            <a:ext cx="8097631" cy="1340963"/>
            <a:chOff x="1002940" y="1469634"/>
            <a:chExt cx="7500921" cy="1340963"/>
          </a:xfrm>
        </p:grpSpPr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69409A9B-1DC6-824E-B7C5-4362E9AD7751}"/>
                </a:ext>
              </a:extLst>
            </p:cNvPr>
            <p:cNvSpPr/>
            <p:nvPr/>
          </p:nvSpPr>
          <p:spPr>
            <a:xfrm>
              <a:off x="1002940" y="1469634"/>
              <a:ext cx="3337200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>
                  <a:solidFill>
                    <a:sysClr val="windowText" lastClr="000000"/>
                  </a:solidFill>
                </a:rPr>
                <a:t>取得データ</a:t>
              </a:r>
            </a:p>
          </p:txBody>
        </p: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0AC6C24C-CB59-094A-B18E-C1318F185E9D}"/>
                </a:ext>
              </a:extLst>
            </p:cNvPr>
            <p:cNvSpPr/>
            <p:nvPr/>
          </p:nvSpPr>
          <p:spPr>
            <a:xfrm>
              <a:off x="5171042" y="1469634"/>
              <a:ext cx="3332819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>
                  <a:solidFill>
                    <a:sysClr val="windowText" lastClr="000000"/>
                  </a:solidFill>
                </a:rPr>
                <a:t>データごとに整理</a:t>
              </a:r>
            </a:p>
          </p:txBody>
        </p:sp>
        <p:sp>
          <p:nvSpPr>
            <p:cNvPr id="16" name="下矢印 15">
              <a:extLst>
                <a:ext uri="{FF2B5EF4-FFF2-40B4-BE49-F238E27FC236}">
                  <a16:creationId xmlns:a16="http://schemas.microsoft.com/office/drawing/2014/main" id="{0C9A0625-F8C6-D248-857C-64C228886041}"/>
                </a:ext>
              </a:extLst>
            </p:cNvPr>
            <p:cNvSpPr/>
            <p:nvPr/>
          </p:nvSpPr>
          <p:spPr>
            <a:xfrm rot="16200000">
              <a:off x="4488396" y="1773434"/>
              <a:ext cx="534390" cy="46997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7DAC3D9-167E-6548-960C-D77FB231AB33}"/>
                </a:ext>
              </a:extLst>
            </p:cNvPr>
            <p:cNvSpPr txBox="1"/>
            <p:nvPr/>
          </p:nvSpPr>
          <p:spPr>
            <a:xfrm>
              <a:off x="4165664" y="2287377"/>
              <a:ext cx="1168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rgbClr val="FF0000"/>
                  </a:solidFill>
                </a:rPr>
                <a:t>自動化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5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F1C49B6F-050A-EF46-A474-F3A83FCDFA3C}"/>
              </a:ext>
            </a:extLst>
          </p:cNvPr>
          <p:cNvSpPr txBox="1">
            <a:spLocks/>
          </p:cNvSpPr>
          <p:nvPr/>
        </p:nvSpPr>
        <p:spPr>
          <a:xfrm>
            <a:off x="224828" y="341219"/>
            <a:ext cx="8694343" cy="810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データ整理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45" name="グループ化 1044">
            <a:extLst>
              <a:ext uri="{FF2B5EF4-FFF2-40B4-BE49-F238E27FC236}">
                <a16:creationId xmlns:a16="http://schemas.microsoft.com/office/drawing/2014/main" id="{72342D01-DBEC-3B4C-8C88-3B3B54C045C5}"/>
              </a:ext>
            </a:extLst>
          </p:cNvPr>
          <p:cNvGrpSpPr/>
          <p:nvPr/>
        </p:nvGrpSpPr>
        <p:grpSpPr>
          <a:xfrm>
            <a:off x="2994291" y="3670463"/>
            <a:ext cx="1824538" cy="1045029"/>
            <a:chOff x="3670614" y="3429000"/>
            <a:chExt cx="1824538" cy="1045029"/>
          </a:xfrm>
        </p:grpSpPr>
        <p:sp>
          <p:nvSpPr>
            <p:cNvPr id="40" name="下矢印 39">
              <a:extLst>
                <a:ext uri="{FF2B5EF4-FFF2-40B4-BE49-F238E27FC236}">
                  <a16:creationId xmlns:a16="http://schemas.microsoft.com/office/drawing/2014/main" id="{5635542B-2A5F-074E-9606-F2B2758F41A9}"/>
                </a:ext>
              </a:extLst>
            </p:cNvPr>
            <p:cNvSpPr/>
            <p:nvPr/>
          </p:nvSpPr>
          <p:spPr>
            <a:xfrm rot="10800000" flipV="1">
              <a:off x="4304803" y="3429000"/>
              <a:ext cx="534390" cy="104502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0" name="テキスト ボックス 1039">
              <a:extLst>
                <a:ext uri="{FF2B5EF4-FFF2-40B4-BE49-F238E27FC236}">
                  <a16:creationId xmlns:a16="http://schemas.microsoft.com/office/drawing/2014/main" id="{833C37FA-BCC5-BB4C-8679-B732C7CC2836}"/>
                </a:ext>
              </a:extLst>
            </p:cNvPr>
            <p:cNvSpPr txBox="1"/>
            <p:nvPr/>
          </p:nvSpPr>
          <p:spPr>
            <a:xfrm>
              <a:off x="3670614" y="3598675"/>
              <a:ext cx="1824538" cy="52322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b="1">
                  <a:solidFill>
                    <a:srgbClr val="FF0000"/>
                  </a:solidFill>
                </a:rPr>
                <a:t>マクロ関数</a:t>
              </a:r>
            </a:p>
          </p:txBody>
        </p:sp>
      </p:grpSp>
      <p:pic>
        <p:nvPicPr>
          <p:cNvPr id="36" name="図 3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DA43ED5C-0CE0-4043-9FB9-4309C8AE8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8" t="25806" r="64989" b="61932"/>
          <a:stretch/>
        </p:blipFill>
        <p:spPr>
          <a:xfrm>
            <a:off x="737997" y="1700746"/>
            <a:ext cx="6337126" cy="1620000"/>
          </a:xfrm>
          <a:prstGeom prst="rect">
            <a:avLst/>
          </a:prstGeom>
        </p:spPr>
      </p:pic>
      <p:sp>
        <p:nvSpPr>
          <p:cNvPr id="1041" name="テキスト ボックス 1040">
            <a:extLst>
              <a:ext uri="{FF2B5EF4-FFF2-40B4-BE49-F238E27FC236}">
                <a16:creationId xmlns:a16="http://schemas.microsoft.com/office/drawing/2014/main" id="{59511B9F-EC22-D54E-B58F-D1413E162384}"/>
              </a:ext>
            </a:extLst>
          </p:cNvPr>
          <p:cNvSpPr txBox="1"/>
          <p:nvPr/>
        </p:nvSpPr>
        <p:spPr>
          <a:xfrm>
            <a:off x="737997" y="1241495"/>
            <a:ext cx="1706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kumimoji="1" lang="ja-JP" altLang="en-US" sz="2400"/>
              <a:t>データ</a:t>
            </a:r>
          </a:p>
        </p:txBody>
      </p:sp>
      <p:pic>
        <p:nvPicPr>
          <p:cNvPr id="34" name="図 3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C1FC3835-AC1E-D745-951A-CF9208998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5" t="25701" r="17792" b="62077"/>
          <a:stretch/>
        </p:blipFill>
        <p:spPr>
          <a:xfrm>
            <a:off x="737997" y="5065208"/>
            <a:ext cx="7668000" cy="1376437"/>
          </a:xfrm>
          <a:prstGeom prst="rect">
            <a:avLst/>
          </a:prstGeom>
        </p:spPr>
      </p:pic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5C944EE4-E7A1-AD40-AA8A-3396F1A0BEFD}"/>
              </a:ext>
            </a:extLst>
          </p:cNvPr>
          <p:cNvSpPr txBox="1"/>
          <p:nvPr/>
        </p:nvSpPr>
        <p:spPr>
          <a:xfrm>
            <a:off x="737997" y="4603543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基礎</a:t>
            </a:r>
            <a:r>
              <a:rPr kumimoji="1" lang="ja-JP" altLang="en-US" sz="2400"/>
              <a:t>データ</a:t>
            </a:r>
          </a:p>
        </p:txBody>
      </p:sp>
      <p:grpSp>
        <p:nvGrpSpPr>
          <p:cNvPr id="1044" name="グループ化 1043">
            <a:extLst>
              <a:ext uri="{FF2B5EF4-FFF2-40B4-BE49-F238E27FC236}">
                <a16:creationId xmlns:a16="http://schemas.microsoft.com/office/drawing/2014/main" id="{24EED030-5FBF-7444-803C-F68B8544BAC4}"/>
              </a:ext>
            </a:extLst>
          </p:cNvPr>
          <p:cNvGrpSpPr/>
          <p:nvPr/>
        </p:nvGrpSpPr>
        <p:grpSpPr>
          <a:xfrm>
            <a:off x="5873376" y="2319209"/>
            <a:ext cx="3270624" cy="1757918"/>
            <a:chOff x="5873376" y="3278866"/>
            <a:chExt cx="3270624" cy="1757918"/>
          </a:xfrm>
        </p:grpSpPr>
        <p:sp>
          <p:nvSpPr>
            <p:cNvPr id="1043" name="正方形/長方形 1042">
              <a:extLst>
                <a:ext uri="{FF2B5EF4-FFF2-40B4-BE49-F238E27FC236}">
                  <a16:creationId xmlns:a16="http://schemas.microsoft.com/office/drawing/2014/main" id="{EF0B2BB0-CBEC-A94D-B93B-1F3E7C85074A}"/>
                </a:ext>
              </a:extLst>
            </p:cNvPr>
            <p:cNvSpPr/>
            <p:nvPr/>
          </p:nvSpPr>
          <p:spPr>
            <a:xfrm>
              <a:off x="6006364" y="3599288"/>
              <a:ext cx="2767521" cy="14374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042" name="グループ化 1041">
              <a:extLst>
                <a:ext uri="{FF2B5EF4-FFF2-40B4-BE49-F238E27FC236}">
                  <a16:creationId xmlns:a16="http://schemas.microsoft.com/office/drawing/2014/main" id="{6B4610B3-A39C-2C4B-A1F7-19C2961C189B}"/>
                </a:ext>
              </a:extLst>
            </p:cNvPr>
            <p:cNvGrpSpPr/>
            <p:nvPr/>
          </p:nvGrpSpPr>
          <p:grpSpPr>
            <a:xfrm>
              <a:off x="5873376" y="3278866"/>
              <a:ext cx="3270624" cy="1675919"/>
              <a:chOff x="5967328" y="3472046"/>
              <a:chExt cx="3270624" cy="1675919"/>
            </a:xfrm>
          </p:grpSpPr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E59CE8B-0100-FD44-89D2-CEBE6DC89FC0}"/>
                  </a:ext>
                </a:extLst>
              </p:cNvPr>
              <p:cNvSpPr txBox="1"/>
              <p:nvPr/>
            </p:nvSpPr>
            <p:spPr>
              <a:xfrm>
                <a:off x="6129340" y="3947636"/>
                <a:ext cx="3108612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システムフォント（レギュラー）"/>
                  <a:buChar char="−"/>
                </a:pPr>
                <a:r>
                  <a:rPr kumimoji="1" lang="ja-JP" altLang="en-US" sz="240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見づらい</a:t>
                </a:r>
                <a:endParaRPr kumimoji="1" lang="en-US" altLang="ja-JP" sz="2400" dirty="0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  <a:p>
                <a:pPr marL="342900" indent="-342900">
                  <a:buFont typeface="システムフォント（レギュラー）"/>
                  <a:buChar char="−"/>
                </a:pPr>
                <a:r>
                  <a:rPr kumimoji="1" lang="ja-JP" altLang="en-US" sz="240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集計しづらい</a:t>
                </a:r>
                <a:endParaRPr kumimoji="1" lang="en-US" altLang="ja-JP" sz="2400" dirty="0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  <a:p>
                <a:pPr marL="342900" indent="-342900">
                  <a:buFont typeface="システムフォント（レギュラー）"/>
                  <a:buChar char="−"/>
                </a:pPr>
                <a:r>
                  <a:rPr kumimoji="1" lang="ja-JP" altLang="en-US" sz="240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グラフ化しづらい</a:t>
                </a:r>
              </a:p>
            </p:txBody>
          </p:sp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15F9C581-6FF2-8D4B-99CA-B672F91E12CA}"/>
                  </a:ext>
                </a:extLst>
              </p:cNvPr>
              <p:cNvSpPr txBox="1"/>
              <p:nvPr/>
            </p:nvSpPr>
            <p:spPr>
              <a:xfrm>
                <a:off x="5967328" y="3472046"/>
                <a:ext cx="800219" cy="461665"/>
              </a:xfrm>
              <a:prstGeom prst="rect">
                <a:avLst/>
              </a:prstGeom>
              <a:solidFill>
                <a:srgbClr val="FF26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>
                    <a:solidFill>
                      <a:schemeClr val="bg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課題</a:t>
                </a:r>
                <a:endParaRPr kumimoji="1" lang="ja-JP" altLang="en-US" sz="2400" b="1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A46582-5513-4A4C-950D-BF47651B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9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F1C49B6F-050A-EF46-A474-F3A83FCDFA3C}"/>
              </a:ext>
            </a:extLst>
          </p:cNvPr>
          <p:cNvSpPr txBox="1">
            <a:spLocks/>
          </p:cNvSpPr>
          <p:nvPr/>
        </p:nvSpPr>
        <p:spPr>
          <a:xfrm>
            <a:off x="224828" y="341219"/>
            <a:ext cx="8694343" cy="810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使用したマクロ関数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スライド番号プレースホルダー 28">
            <a:extLst>
              <a:ext uri="{FF2B5EF4-FFF2-40B4-BE49-F238E27FC236}">
                <a16:creationId xmlns:a16="http://schemas.microsoft.com/office/drawing/2014/main" id="{8702D3FA-B281-664F-BFA9-9FC4AC92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EBCB7A4-692A-7A40-BEF8-810FC50DCBA3}"/>
              </a:ext>
            </a:extLst>
          </p:cNvPr>
          <p:cNvSpPr txBox="1"/>
          <p:nvPr/>
        </p:nvSpPr>
        <p:spPr>
          <a:xfrm>
            <a:off x="1312131" y="1747317"/>
            <a:ext cx="65197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ARRAYFORMULA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ja-JP" altLang="en-US" sz="2400"/>
              <a:t>列全体に数式を反映する。</a:t>
            </a:r>
          </a:p>
          <a:p>
            <a:endParaRPr lang="en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ja-JP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</a:p>
          <a:p>
            <a:r>
              <a:rPr kumimoji="1" lang="e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テキストを指定した区切り文字で分割する。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2416F7-C3D8-BD46-B539-9B12BA9E942E}"/>
              </a:ext>
            </a:extLst>
          </p:cNvPr>
          <p:cNvSpPr txBox="1"/>
          <p:nvPr/>
        </p:nvSpPr>
        <p:spPr>
          <a:xfrm>
            <a:off x="446734" y="1175605"/>
            <a:ext cx="8250528" cy="492443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" altLang="ja-JP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=ARRAYFORMULA(SPLIT(A1:A, " at ", FALSE, TRUE))</a:t>
            </a:r>
            <a:endParaRPr kumimoji="1" lang="ja-JP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346E9F8-F090-3C45-BED8-EE3340BA3A30}"/>
              </a:ext>
            </a:extLst>
          </p:cNvPr>
          <p:cNvGrpSpPr/>
          <p:nvPr/>
        </p:nvGrpSpPr>
        <p:grpSpPr>
          <a:xfrm>
            <a:off x="410148" y="3748070"/>
            <a:ext cx="8323702" cy="3069946"/>
            <a:chOff x="410148" y="3748070"/>
            <a:chExt cx="8323702" cy="3069946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D1B0903-7993-FE4F-AB81-36F245362B01}"/>
                </a:ext>
              </a:extLst>
            </p:cNvPr>
            <p:cNvGrpSpPr/>
            <p:nvPr/>
          </p:nvGrpSpPr>
          <p:grpSpPr>
            <a:xfrm>
              <a:off x="410148" y="3748070"/>
              <a:ext cx="8323702" cy="3069946"/>
              <a:chOff x="410148" y="3748070"/>
              <a:chExt cx="8323702" cy="3069946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8178D654-EA75-C941-9546-97D6AFC4F3F2}"/>
                  </a:ext>
                </a:extLst>
              </p:cNvPr>
              <p:cNvGrpSpPr/>
              <p:nvPr/>
            </p:nvGrpSpPr>
            <p:grpSpPr>
              <a:xfrm>
                <a:off x="410148" y="3748070"/>
                <a:ext cx="8323702" cy="2522860"/>
                <a:chOff x="513063" y="2276896"/>
                <a:chExt cx="8323702" cy="2522860"/>
              </a:xfrm>
            </p:grpSpPr>
            <p:pic>
              <p:nvPicPr>
                <p:cNvPr id="34" name="図 33" descr="コンピューターのスクリーンショット&#10;&#10;自動的に生成された説明">
                  <a:extLst>
                    <a:ext uri="{FF2B5EF4-FFF2-40B4-BE49-F238E27FC236}">
                      <a16:creationId xmlns:a16="http://schemas.microsoft.com/office/drawing/2014/main" id="{C1FC3835-AC1E-D745-951A-CF92089985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0741" t="25576" r="47274" b="61794"/>
                <a:stretch/>
              </p:blipFill>
              <p:spPr>
                <a:xfrm>
                  <a:off x="4898423" y="2276896"/>
                  <a:ext cx="3938342" cy="2522860"/>
                </a:xfrm>
                <a:prstGeom prst="rect">
                  <a:avLst/>
                </a:prstGeom>
              </p:spPr>
            </p:pic>
            <p:pic>
              <p:nvPicPr>
                <p:cNvPr id="36" name="図 35" descr="コンピューターのスクリーンショット&#10;&#10;自動的に生成された説明">
                  <a:extLst>
                    <a:ext uri="{FF2B5EF4-FFF2-40B4-BE49-F238E27FC236}">
                      <a16:creationId xmlns:a16="http://schemas.microsoft.com/office/drawing/2014/main" id="{DA43ED5C-0CE0-4043-9FB9-4309C8AE8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837" t="25682" r="85196" b="61825"/>
                <a:stretch/>
              </p:blipFill>
              <p:spPr>
                <a:xfrm>
                  <a:off x="513063" y="2279756"/>
                  <a:ext cx="2974805" cy="2520000"/>
                </a:xfrm>
                <a:prstGeom prst="rect">
                  <a:avLst/>
                </a:prstGeom>
              </p:spPr>
            </p:pic>
            <p:sp>
              <p:nvSpPr>
                <p:cNvPr id="40" name="下矢印 39">
                  <a:extLst>
                    <a:ext uri="{FF2B5EF4-FFF2-40B4-BE49-F238E27FC236}">
                      <a16:creationId xmlns:a16="http://schemas.microsoft.com/office/drawing/2014/main" id="{5635542B-2A5F-074E-9606-F2B2758F41A9}"/>
                    </a:ext>
                  </a:extLst>
                </p:cNvPr>
                <p:cNvSpPr/>
                <p:nvPr/>
              </p:nvSpPr>
              <p:spPr>
                <a:xfrm rot="16200000">
                  <a:off x="3949228" y="3303340"/>
                  <a:ext cx="534390" cy="469971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793C9924-7B10-804F-A883-A82A3409BE42}"/>
                  </a:ext>
                </a:extLst>
              </p:cNvPr>
              <p:cNvSpPr txBox="1"/>
              <p:nvPr/>
            </p:nvSpPr>
            <p:spPr>
              <a:xfrm>
                <a:off x="1044079" y="6356351"/>
                <a:ext cx="1706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</a:t>
                </a:r>
                <a:r>
                  <a:rPr kumimoji="1" lang="ja-JP" altLang="en-US" sz="2400" u="sng"/>
                  <a:t>データ</a:t>
                </a:r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6F188018-FA39-B345-A618-AFA5A7609C68}"/>
                </a:ext>
              </a:extLst>
            </p:cNvPr>
            <p:cNvSpPr txBox="1"/>
            <p:nvPr/>
          </p:nvSpPr>
          <p:spPr>
            <a:xfrm>
              <a:off x="5950193" y="6345232"/>
              <a:ext cx="16289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基礎</a:t>
              </a:r>
              <a:r>
                <a:rPr kumimoji="1" lang="ja-JP" altLang="en-US" sz="2400" u="sng"/>
                <a:t>データ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42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7E97CD-12CE-B246-BCD4-6F94EC5AFF8D}"/>
              </a:ext>
            </a:extLst>
          </p:cNvPr>
          <p:cNvSpPr txBox="1"/>
          <p:nvPr/>
        </p:nvSpPr>
        <p:spPr>
          <a:xfrm>
            <a:off x="92943" y="1904130"/>
            <a:ext cx="3167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集計データ</a:t>
            </a:r>
            <a:r>
              <a:rPr kumimoji="1" lang="ja-JP" altLang="en-US" sz="2000"/>
              <a:t>（入退室回数）</a:t>
            </a:r>
          </a:p>
          <a:p>
            <a:endParaRPr kumimoji="1" lang="ja-JP" altLang="en-US" sz="2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53032-2582-3346-ADE7-FCE2607D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B2A9C9F-A5FC-4E47-9DD1-CC72EC041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080294"/>
              </p:ext>
            </p:extLst>
          </p:nvPr>
        </p:nvGraphicFramePr>
        <p:xfrm>
          <a:off x="188454" y="2347023"/>
          <a:ext cx="3102903" cy="42959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08884">
                  <a:extLst>
                    <a:ext uri="{9D8B030D-6E8A-4147-A177-3AD203B41FA5}">
                      <a16:colId xmlns:a16="http://schemas.microsoft.com/office/drawing/2014/main" val="582711995"/>
                    </a:ext>
                  </a:extLst>
                </a:gridCol>
                <a:gridCol w="1183836">
                  <a:extLst>
                    <a:ext uri="{9D8B030D-6E8A-4147-A177-3AD203B41FA5}">
                      <a16:colId xmlns:a16="http://schemas.microsoft.com/office/drawing/2014/main" val="1468071544"/>
                    </a:ext>
                  </a:extLst>
                </a:gridCol>
                <a:gridCol w="1210183">
                  <a:extLst>
                    <a:ext uri="{9D8B030D-6E8A-4147-A177-3AD203B41FA5}">
                      <a16:colId xmlns:a16="http://schemas.microsoft.com/office/drawing/2014/main" val="1131725803"/>
                    </a:ext>
                  </a:extLst>
                </a:gridCol>
              </a:tblGrid>
              <a:tr h="29163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時刻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2021/11/7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2021/11/11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9758431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9:00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21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0040913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10:00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77828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11:00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8368925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12:00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19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9671169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13:00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15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0419616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14:00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27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9852229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15:00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791142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16:00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5659549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17:00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43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1801621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18:00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39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8793310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19:00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52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5957955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20:00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21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898580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21:00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31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3032660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22:00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864430"/>
                  </a:ext>
                </a:extLst>
              </a:tr>
            </a:tbl>
          </a:graphicData>
        </a:graphic>
      </p:graphicFrame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E4B04D6-D940-394D-97EA-9E7FE5E37871}"/>
              </a:ext>
            </a:extLst>
          </p:cNvPr>
          <p:cNvGrpSpPr/>
          <p:nvPr/>
        </p:nvGrpSpPr>
        <p:grpSpPr>
          <a:xfrm>
            <a:off x="526733" y="1002260"/>
            <a:ext cx="8097631" cy="1339183"/>
            <a:chOff x="1002940" y="1469634"/>
            <a:chExt cx="7500921" cy="1339183"/>
          </a:xfrm>
        </p:grpSpPr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E89589E9-AC04-DA43-9F8E-77725F70C580}"/>
                </a:ext>
              </a:extLst>
            </p:cNvPr>
            <p:cNvSpPr/>
            <p:nvPr/>
          </p:nvSpPr>
          <p:spPr>
            <a:xfrm>
              <a:off x="1002940" y="1469634"/>
              <a:ext cx="3337200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>
                  <a:solidFill>
                    <a:sysClr val="windowText" lastClr="000000"/>
                  </a:solidFill>
                </a:rPr>
                <a:t>データ</a:t>
              </a:r>
            </a:p>
          </p:txBody>
        </p:sp>
        <p:sp>
          <p:nvSpPr>
            <p:cNvPr id="10" name="角丸四角形 9">
              <a:extLst>
                <a:ext uri="{FF2B5EF4-FFF2-40B4-BE49-F238E27FC236}">
                  <a16:creationId xmlns:a16="http://schemas.microsoft.com/office/drawing/2014/main" id="{610057B0-8E4D-754E-9EAC-A6D35E42794C}"/>
                </a:ext>
              </a:extLst>
            </p:cNvPr>
            <p:cNvSpPr/>
            <p:nvPr/>
          </p:nvSpPr>
          <p:spPr>
            <a:xfrm>
              <a:off x="5171042" y="1469634"/>
              <a:ext cx="3332819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>
                  <a:solidFill>
                    <a:sysClr val="windowText" lastClr="000000"/>
                  </a:solidFill>
                </a:rPr>
                <a:t>集計</a:t>
              </a:r>
            </a:p>
          </p:txBody>
        </p:sp>
        <p:sp>
          <p:nvSpPr>
            <p:cNvPr id="11" name="下矢印 10">
              <a:extLst>
                <a:ext uri="{FF2B5EF4-FFF2-40B4-BE49-F238E27FC236}">
                  <a16:creationId xmlns:a16="http://schemas.microsoft.com/office/drawing/2014/main" id="{D5C50E3E-5DE8-D94A-9BD6-F7040E143B0F}"/>
                </a:ext>
              </a:extLst>
            </p:cNvPr>
            <p:cNvSpPr/>
            <p:nvPr/>
          </p:nvSpPr>
          <p:spPr>
            <a:xfrm rot="16200000">
              <a:off x="4488396" y="1773434"/>
              <a:ext cx="534390" cy="46997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913E0406-199F-2A4D-AC20-252167CAFE43}"/>
                </a:ext>
              </a:extLst>
            </p:cNvPr>
            <p:cNvSpPr txBox="1"/>
            <p:nvPr/>
          </p:nvSpPr>
          <p:spPr>
            <a:xfrm>
              <a:off x="4171143" y="2285597"/>
              <a:ext cx="1168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rgbClr val="FF0000"/>
                  </a:solidFill>
                </a:rPr>
                <a:t>自動化</a:t>
              </a:r>
            </a:p>
          </p:txBody>
        </p:sp>
      </p:grpSp>
      <p:sp>
        <p:nvSpPr>
          <p:cNvPr id="14" name="タイトル 1">
            <a:extLst>
              <a:ext uri="{FF2B5EF4-FFF2-40B4-BE49-F238E27FC236}">
                <a16:creationId xmlns:a16="http://schemas.microsoft.com/office/drawing/2014/main" id="{E5A70BF8-AC14-C545-B1D7-448E0FEFBE7D}"/>
              </a:ext>
            </a:extLst>
          </p:cNvPr>
          <p:cNvSpPr txBox="1">
            <a:spLocks/>
          </p:cNvSpPr>
          <p:nvPr/>
        </p:nvSpPr>
        <p:spPr>
          <a:xfrm>
            <a:off x="224828" y="351384"/>
            <a:ext cx="8694343" cy="768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ja-JP" alt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を用いた入退室管理システム</a:t>
            </a:r>
            <a:endParaRPr lang="en-US" altLang="ja-JP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グラフ 15">
            <a:extLst>
              <a:ext uri="{FF2B5EF4-FFF2-40B4-BE49-F238E27FC236}">
                <a16:creationId xmlns:a16="http://schemas.microsoft.com/office/drawing/2014/main" id="{C907CCC3-AE65-844B-BE0D-D6F1115C4B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417521"/>
              </p:ext>
            </p:extLst>
          </p:nvPr>
        </p:nvGraphicFramePr>
        <p:xfrm>
          <a:off x="3394973" y="2233593"/>
          <a:ext cx="5560573" cy="4420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545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F1C49B6F-050A-EF46-A474-F3A83FCDFA3C}"/>
              </a:ext>
            </a:extLst>
          </p:cNvPr>
          <p:cNvSpPr txBox="1">
            <a:spLocks/>
          </p:cNvSpPr>
          <p:nvPr/>
        </p:nvSpPr>
        <p:spPr>
          <a:xfrm>
            <a:off x="224828" y="341219"/>
            <a:ext cx="8694343" cy="810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集計の自動化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5DE98C3F-A7C2-DA43-87E5-2520A68C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29" name="図 2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31DC495-E865-F648-904E-D86260785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5" t="25701" r="47105" b="61637"/>
          <a:stretch/>
        </p:blipFill>
        <p:spPr>
          <a:xfrm>
            <a:off x="292841" y="3429000"/>
            <a:ext cx="3780000" cy="2408589"/>
          </a:xfrm>
          <a:prstGeom prst="rect">
            <a:avLst/>
          </a:prstGeom>
        </p:spPr>
      </p:pic>
      <p:sp>
        <p:nvSpPr>
          <p:cNvPr id="32" name="下矢印 31">
            <a:extLst>
              <a:ext uri="{FF2B5EF4-FFF2-40B4-BE49-F238E27FC236}">
                <a16:creationId xmlns:a16="http://schemas.microsoft.com/office/drawing/2014/main" id="{94CF03CE-B1E3-C449-8A40-4892E623EEE2}"/>
              </a:ext>
            </a:extLst>
          </p:cNvPr>
          <p:cNvSpPr/>
          <p:nvPr/>
        </p:nvSpPr>
        <p:spPr>
          <a:xfrm rot="16200000">
            <a:off x="4247258" y="4398309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" name="図 60" descr="テーブル&#10;&#10;自動的に生成された説明">
            <a:extLst>
              <a:ext uri="{FF2B5EF4-FFF2-40B4-BE49-F238E27FC236}">
                <a16:creationId xmlns:a16="http://schemas.microsoft.com/office/drawing/2014/main" id="{F29F01CE-6C54-1C44-827E-7D74BBD7D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23" t="6578" r="21638" b="45769"/>
          <a:stretch/>
        </p:blipFill>
        <p:spPr>
          <a:xfrm>
            <a:off x="4956065" y="3453160"/>
            <a:ext cx="4066832" cy="2360268"/>
          </a:xfrm>
          <a:prstGeom prst="rect">
            <a:avLst/>
          </a:prstGeom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E331B89-791D-5A45-AD07-8E43F18B3D8D}"/>
              </a:ext>
            </a:extLst>
          </p:cNvPr>
          <p:cNvSpPr txBox="1"/>
          <p:nvPr/>
        </p:nvSpPr>
        <p:spPr>
          <a:xfrm>
            <a:off x="121101" y="1452146"/>
            <a:ext cx="89017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6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=COUNTIFS($A:$A,J$1,$B:$B,"&gt;=0:00:00",$B:$B,"&lt;1:00:00")</a:t>
            </a:r>
            <a:endParaRPr kumimoji="1" lang="ja-JP" altLang="en-US" sz="260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175B575-2E36-D74F-9CE8-FDC6DA5F5E52}"/>
              </a:ext>
            </a:extLst>
          </p:cNvPr>
          <p:cNvSpPr txBox="1"/>
          <p:nvPr/>
        </p:nvSpPr>
        <p:spPr>
          <a:xfrm>
            <a:off x="919558" y="2160498"/>
            <a:ext cx="7189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COUNTIFS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複数の基準に応じた範囲の個数をカウントする。</a:t>
            </a:r>
            <a:endParaRPr lang="en-US" altLang="ja-JP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B5CA267-0636-044B-82CF-23B56C4E9773}"/>
              </a:ext>
            </a:extLst>
          </p:cNvPr>
          <p:cNvSpPr txBox="1"/>
          <p:nvPr/>
        </p:nvSpPr>
        <p:spPr>
          <a:xfrm>
            <a:off x="1368355" y="5813428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基礎</a:t>
            </a:r>
            <a:r>
              <a:rPr kumimoji="1" lang="ja-JP" altLang="en-US" sz="2400" u="sng"/>
              <a:t>データ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604BE46C-A22A-4A4A-ACE3-3137D0D0AC95}"/>
              </a:ext>
            </a:extLst>
          </p:cNvPr>
          <p:cNvSpPr txBox="1"/>
          <p:nvPr/>
        </p:nvSpPr>
        <p:spPr>
          <a:xfrm>
            <a:off x="6174995" y="5813428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集計</a:t>
            </a:r>
            <a:r>
              <a:rPr kumimoji="1" lang="ja-JP" altLang="en-US" sz="2400" u="sng"/>
              <a:t>データ</a:t>
            </a:r>
          </a:p>
        </p:txBody>
      </p:sp>
    </p:spTree>
    <p:extLst>
      <p:ext uri="{BB962C8B-B14F-4D97-AF65-F5344CB8AC3E}">
        <p14:creationId xmlns:p14="http://schemas.microsoft.com/office/powerpoint/2010/main" val="242423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5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7E97CD-12CE-B246-BCD4-6F94EC5AFF8D}"/>
              </a:ext>
            </a:extLst>
          </p:cNvPr>
          <p:cNvSpPr txBox="1"/>
          <p:nvPr/>
        </p:nvSpPr>
        <p:spPr>
          <a:xfrm>
            <a:off x="92943" y="1904130"/>
            <a:ext cx="3627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集計データ</a:t>
            </a:r>
            <a:r>
              <a:rPr kumimoji="1" lang="ja-JP" altLang="en-US" sz="2000"/>
              <a:t>（周辺音量レベル）</a:t>
            </a:r>
          </a:p>
          <a:p>
            <a:endParaRPr kumimoji="1" lang="ja-JP" altLang="en-US" sz="2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53032-2582-3346-ADE7-FCE2607D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B2A9C9F-A5FC-4E47-9DD1-CC72EC041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630383"/>
              </p:ext>
            </p:extLst>
          </p:nvPr>
        </p:nvGraphicFramePr>
        <p:xfrm>
          <a:off x="188454" y="2347023"/>
          <a:ext cx="3102903" cy="42959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08884">
                  <a:extLst>
                    <a:ext uri="{9D8B030D-6E8A-4147-A177-3AD203B41FA5}">
                      <a16:colId xmlns:a16="http://schemas.microsoft.com/office/drawing/2014/main" val="582711995"/>
                    </a:ext>
                  </a:extLst>
                </a:gridCol>
                <a:gridCol w="1183836">
                  <a:extLst>
                    <a:ext uri="{9D8B030D-6E8A-4147-A177-3AD203B41FA5}">
                      <a16:colId xmlns:a16="http://schemas.microsoft.com/office/drawing/2014/main" val="1468071544"/>
                    </a:ext>
                  </a:extLst>
                </a:gridCol>
                <a:gridCol w="1210183">
                  <a:extLst>
                    <a:ext uri="{9D8B030D-6E8A-4147-A177-3AD203B41FA5}">
                      <a16:colId xmlns:a16="http://schemas.microsoft.com/office/drawing/2014/main" val="1131725803"/>
                    </a:ext>
                  </a:extLst>
                </a:gridCol>
              </a:tblGrid>
              <a:tr h="29163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時刻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2021/11/7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2021/11/11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9758431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9:00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#DIV/0!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44.238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0040913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10:00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#DIV/0!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42.778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877828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11:00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49.065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45.333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48368925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12:00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53.667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51.105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9671169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13:00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51.000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50.667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0419616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14:00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48.667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43.481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9852229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15:00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52.143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46.720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791142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16:00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#DIV/0!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44.885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5659549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17:00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#DIV/0!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45.628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91801621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18:00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#DIV/0!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53.590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8793310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19:00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#DIV/0!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49.481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957955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20:00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#DIV/0!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45.238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5898580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21:00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#DIV/0!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47.742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3032660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22:00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#DIV/0!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</a:rPr>
                        <a:t>42.000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4864430"/>
                  </a:ext>
                </a:extLst>
              </a:tr>
            </a:tbl>
          </a:graphicData>
        </a:graphic>
      </p:graphicFrame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E4B04D6-D940-394D-97EA-9E7FE5E37871}"/>
              </a:ext>
            </a:extLst>
          </p:cNvPr>
          <p:cNvGrpSpPr/>
          <p:nvPr/>
        </p:nvGrpSpPr>
        <p:grpSpPr>
          <a:xfrm>
            <a:off x="526733" y="1002260"/>
            <a:ext cx="8097631" cy="1339183"/>
            <a:chOff x="1002940" y="1469634"/>
            <a:chExt cx="7500921" cy="1339183"/>
          </a:xfrm>
        </p:grpSpPr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E89589E9-AC04-DA43-9F8E-77725F70C580}"/>
                </a:ext>
              </a:extLst>
            </p:cNvPr>
            <p:cNvSpPr/>
            <p:nvPr/>
          </p:nvSpPr>
          <p:spPr>
            <a:xfrm>
              <a:off x="1002940" y="1469634"/>
              <a:ext cx="3337200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>
                  <a:solidFill>
                    <a:sysClr val="windowText" lastClr="000000"/>
                  </a:solidFill>
                </a:rPr>
                <a:t>データ</a:t>
              </a:r>
            </a:p>
          </p:txBody>
        </p:sp>
        <p:sp>
          <p:nvSpPr>
            <p:cNvPr id="10" name="角丸四角形 9">
              <a:extLst>
                <a:ext uri="{FF2B5EF4-FFF2-40B4-BE49-F238E27FC236}">
                  <a16:creationId xmlns:a16="http://schemas.microsoft.com/office/drawing/2014/main" id="{610057B0-8E4D-754E-9EAC-A6D35E42794C}"/>
                </a:ext>
              </a:extLst>
            </p:cNvPr>
            <p:cNvSpPr/>
            <p:nvPr/>
          </p:nvSpPr>
          <p:spPr>
            <a:xfrm>
              <a:off x="5171042" y="1469634"/>
              <a:ext cx="3332819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>
                  <a:solidFill>
                    <a:sysClr val="windowText" lastClr="000000"/>
                  </a:solidFill>
                </a:rPr>
                <a:t>集計</a:t>
              </a:r>
            </a:p>
          </p:txBody>
        </p:sp>
        <p:sp>
          <p:nvSpPr>
            <p:cNvPr id="11" name="下矢印 10">
              <a:extLst>
                <a:ext uri="{FF2B5EF4-FFF2-40B4-BE49-F238E27FC236}">
                  <a16:creationId xmlns:a16="http://schemas.microsoft.com/office/drawing/2014/main" id="{D5C50E3E-5DE8-D94A-9BD6-F7040E143B0F}"/>
                </a:ext>
              </a:extLst>
            </p:cNvPr>
            <p:cNvSpPr/>
            <p:nvPr/>
          </p:nvSpPr>
          <p:spPr>
            <a:xfrm rot="16200000">
              <a:off x="4488396" y="1773434"/>
              <a:ext cx="534390" cy="46997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913E0406-199F-2A4D-AC20-252167CAFE43}"/>
                </a:ext>
              </a:extLst>
            </p:cNvPr>
            <p:cNvSpPr txBox="1"/>
            <p:nvPr/>
          </p:nvSpPr>
          <p:spPr>
            <a:xfrm>
              <a:off x="4171143" y="2285597"/>
              <a:ext cx="1168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rgbClr val="FF0000"/>
                  </a:solidFill>
                </a:rPr>
                <a:t>自動化</a:t>
              </a:r>
            </a:p>
          </p:txBody>
        </p:sp>
      </p:grpSp>
      <p:sp>
        <p:nvSpPr>
          <p:cNvPr id="14" name="タイトル 1">
            <a:extLst>
              <a:ext uri="{FF2B5EF4-FFF2-40B4-BE49-F238E27FC236}">
                <a16:creationId xmlns:a16="http://schemas.microsoft.com/office/drawing/2014/main" id="{E5A70BF8-AC14-C545-B1D7-448E0FEFBE7D}"/>
              </a:ext>
            </a:extLst>
          </p:cNvPr>
          <p:cNvSpPr txBox="1">
            <a:spLocks/>
          </p:cNvSpPr>
          <p:nvPr/>
        </p:nvSpPr>
        <p:spPr>
          <a:xfrm>
            <a:off x="224828" y="351383"/>
            <a:ext cx="8694343" cy="65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ja-JP" alt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を用いた入退室管理システム</a:t>
            </a:r>
            <a:endParaRPr lang="en-US" altLang="ja-JP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8649CBFB-ABB1-0445-9638-1EBE5AEBEF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827032"/>
              </p:ext>
            </p:extLst>
          </p:nvPr>
        </p:nvGraphicFramePr>
        <p:xfrm>
          <a:off x="3291357" y="2341443"/>
          <a:ext cx="5702111" cy="446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24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F1C49B6F-050A-EF46-A474-F3A83FCDFA3C}"/>
              </a:ext>
            </a:extLst>
          </p:cNvPr>
          <p:cNvSpPr txBox="1">
            <a:spLocks/>
          </p:cNvSpPr>
          <p:nvPr/>
        </p:nvSpPr>
        <p:spPr>
          <a:xfrm>
            <a:off x="224828" y="341219"/>
            <a:ext cx="8694343" cy="810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集計の自動化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5DE98C3F-A7C2-DA43-87E5-2520A68C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29" name="図 2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31DC495-E865-F648-904E-D86260785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5" t="25701" r="41269" b="61637"/>
          <a:stretch/>
        </p:blipFill>
        <p:spPr>
          <a:xfrm>
            <a:off x="224828" y="3786943"/>
            <a:ext cx="3780000" cy="1623987"/>
          </a:xfrm>
          <a:prstGeom prst="rect">
            <a:avLst/>
          </a:prstGeom>
        </p:spPr>
      </p:pic>
      <p:sp>
        <p:nvSpPr>
          <p:cNvPr id="32" name="下矢印 31">
            <a:extLst>
              <a:ext uri="{FF2B5EF4-FFF2-40B4-BE49-F238E27FC236}">
                <a16:creationId xmlns:a16="http://schemas.microsoft.com/office/drawing/2014/main" id="{94CF03CE-B1E3-C449-8A40-4892E623EEE2}"/>
              </a:ext>
            </a:extLst>
          </p:cNvPr>
          <p:cNvSpPr/>
          <p:nvPr/>
        </p:nvSpPr>
        <p:spPr>
          <a:xfrm rot="16200000">
            <a:off x="4304805" y="4363951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E331B89-791D-5A45-AD07-8E43F18B3D8D}"/>
              </a:ext>
            </a:extLst>
          </p:cNvPr>
          <p:cNvSpPr txBox="1"/>
          <p:nvPr/>
        </p:nvSpPr>
        <p:spPr>
          <a:xfrm>
            <a:off x="421664" y="1302923"/>
            <a:ext cx="830067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6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=SUMIFS($C:$C,$A:$A,J$2,</a:t>
            </a:r>
          </a:p>
          <a:p>
            <a:r>
              <a:rPr lang="en" altLang="ja-JP" sz="26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					$B:$B,"&gt;=9:00:00",$B:$B,"&lt;10:00:00")/J3</a:t>
            </a:r>
            <a:endParaRPr kumimoji="1" lang="ja-JP" altLang="en-US" sz="260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175B575-2E36-D74F-9CE8-FDC6DA5F5E52}"/>
              </a:ext>
            </a:extLst>
          </p:cNvPr>
          <p:cNvSpPr txBox="1"/>
          <p:nvPr/>
        </p:nvSpPr>
        <p:spPr>
          <a:xfrm>
            <a:off x="1048207" y="2302238"/>
            <a:ext cx="6795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SUMIFS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複数の基準に応じた範囲の合計を算出する。</a:t>
            </a:r>
            <a:endParaRPr lang="en-US" altLang="ja-JP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B5CA267-0636-044B-82CF-23B56C4E9773}"/>
              </a:ext>
            </a:extLst>
          </p:cNvPr>
          <p:cNvSpPr txBox="1"/>
          <p:nvPr/>
        </p:nvSpPr>
        <p:spPr>
          <a:xfrm>
            <a:off x="1300342" y="5410930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基礎</a:t>
            </a:r>
            <a:r>
              <a:rPr kumimoji="1" lang="ja-JP" altLang="en-US" sz="2400" u="sng"/>
              <a:t>データ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604BE46C-A22A-4A4A-ACE3-3137D0D0AC95}"/>
              </a:ext>
            </a:extLst>
          </p:cNvPr>
          <p:cNvSpPr txBox="1"/>
          <p:nvPr/>
        </p:nvSpPr>
        <p:spPr>
          <a:xfrm>
            <a:off x="6214685" y="5817160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集計</a:t>
            </a:r>
            <a:r>
              <a:rPr kumimoji="1" lang="ja-JP" altLang="en-US" sz="2400" u="sng"/>
              <a:t>データ</a:t>
            </a:r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E3583C5D-301A-984D-9432-E22FFBFF0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t="2949" r="5168" b="43620"/>
          <a:stretch/>
        </p:blipFill>
        <p:spPr>
          <a:xfrm>
            <a:off x="5139171" y="3390051"/>
            <a:ext cx="3780000" cy="24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5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C39ABDF-9261-5F4F-92D7-0D47CF79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0546" y="6356351"/>
            <a:ext cx="2024804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17</a:t>
            </a:fld>
            <a:endParaRPr kumimoji="1" lang="ja-JP" altLang="en-US"/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FE593AF2-B8C6-7349-BFD3-51D868436E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5695938"/>
              </p:ext>
            </p:extLst>
          </p:nvPr>
        </p:nvGraphicFramePr>
        <p:xfrm>
          <a:off x="779101" y="1319213"/>
          <a:ext cx="7709914" cy="521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タイトル 1">
            <a:extLst>
              <a:ext uri="{FF2B5EF4-FFF2-40B4-BE49-F238E27FC236}">
                <a16:creationId xmlns:a16="http://schemas.microsoft.com/office/drawing/2014/main" id="{B9D2B2E7-CA14-0D44-BF4C-302A424C5F00}"/>
              </a:ext>
            </a:extLst>
          </p:cNvPr>
          <p:cNvSpPr txBox="1">
            <a:spLocks/>
          </p:cNvSpPr>
          <p:nvPr/>
        </p:nvSpPr>
        <p:spPr>
          <a:xfrm>
            <a:off x="362576" y="351384"/>
            <a:ext cx="8556595" cy="768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入</a:t>
            </a:r>
            <a:r>
              <a:rPr lang="ja-JP" alt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退室</a:t>
            </a:r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回数と周辺音量レベルの関係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C1B3E3A-68F3-614B-BE07-94C2AF6A52E4}"/>
              </a:ext>
            </a:extLst>
          </p:cNvPr>
          <p:cNvSpPr/>
          <p:nvPr/>
        </p:nvSpPr>
        <p:spPr>
          <a:xfrm>
            <a:off x="2628602" y="2811147"/>
            <a:ext cx="1190362" cy="2553181"/>
          </a:xfrm>
          <a:prstGeom prst="ellipse">
            <a:avLst/>
          </a:prstGeom>
          <a:solidFill>
            <a:srgbClr val="4472C4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D35E9CB-6F10-8848-8910-6D54A99CCEC6}"/>
              </a:ext>
            </a:extLst>
          </p:cNvPr>
          <p:cNvSpPr/>
          <p:nvPr/>
        </p:nvSpPr>
        <p:spPr>
          <a:xfrm>
            <a:off x="4571999" y="2811146"/>
            <a:ext cx="2169459" cy="2553181"/>
          </a:xfrm>
          <a:prstGeom prst="ellipse">
            <a:avLst/>
          </a:prstGeom>
          <a:solidFill>
            <a:srgbClr val="FF26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59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1FFC8F-C799-F04D-9AB6-B5167BEAE6A9}"/>
              </a:ext>
            </a:extLst>
          </p:cNvPr>
          <p:cNvSpPr txBox="1"/>
          <p:nvPr/>
        </p:nvSpPr>
        <p:spPr>
          <a:xfrm>
            <a:off x="403761" y="376739"/>
            <a:ext cx="2921329" cy="707886"/>
          </a:xfrm>
          <a:prstGeom prst="flowChartInputOutp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/>
              <a:t>テーマ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3057632" y="108890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犬の行動分析</a:t>
            </a: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A2822CA4-03A3-5647-BCE8-090E7342A5DA}"/>
              </a:ext>
            </a:extLst>
          </p:cNvPr>
          <p:cNvGrpSpPr/>
          <p:nvPr/>
        </p:nvGrpSpPr>
        <p:grpSpPr>
          <a:xfrm>
            <a:off x="397836" y="4116399"/>
            <a:ext cx="3823850" cy="2332751"/>
            <a:chOff x="581895" y="1924431"/>
            <a:chExt cx="3823850" cy="2332751"/>
          </a:xfrm>
        </p:grpSpPr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B8607B1-F0BD-5542-8A92-C74CD55AFD22}"/>
                </a:ext>
              </a:extLst>
            </p:cNvPr>
            <p:cNvSpPr txBox="1"/>
            <p:nvPr/>
          </p:nvSpPr>
          <p:spPr>
            <a:xfrm>
              <a:off x="581895" y="1924431"/>
              <a:ext cx="1781293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A1119250-8B5F-B140-A826-3951B7A86272}"/>
                </a:ext>
              </a:extLst>
            </p:cNvPr>
            <p:cNvSpPr txBox="1"/>
            <p:nvPr/>
          </p:nvSpPr>
          <p:spPr>
            <a:xfrm>
              <a:off x="665020" y="2520536"/>
              <a:ext cx="3740725" cy="17366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・ベイズの勉強</a:t>
              </a:r>
              <a:endParaRPr kumimoji="1" lang="en-US" altLang="ja-JP" sz="2400" dirty="0"/>
            </a:p>
            <a:p>
              <a:r>
                <a:rPr kumimoji="1" lang="ja-JP" altLang="en-US" sz="2400"/>
                <a:t>・サーベイ</a:t>
              </a:r>
              <a:endParaRPr kumimoji="1" lang="en-US" altLang="ja-JP" sz="2400" dirty="0"/>
            </a:p>
            <a:p>
              <a:r>
                <a:rPr kumimoji="1" lang="ja-JP" altLang="en-US" sz="2400"/>
                <a:t>・実験</a:t>
              </a:r>
              <a:endParaRPr kumimoji="1" lang="en-US" altLang="ja-JP" sz="2400" dirty="0"/>
            </a:p>
            <a:p>
              <a:endParaRPr kumimoji="1" lang="en-US" altLang="ja-JP" sz="2400" dirty="0"/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9B165529-AAC8-A542-BFCF-FA3E7DD93B89}"/>
              </a:ext>
            </a:extLst>
          </p:cNvPr>
          <p:cNvGrpSpPr/>
          <p:nvPr/>
        </p:nvGrpSpPr>
        <p:grpSpPr>
          <a:xfrm>
            <a:off x="4910450" y="4101993"/>
            <a:ext cx="3829790" cy="2347157"/>
            <a:chOff x="575955" y="1910025"/>
            <a:chExt cx="3829790" cy="2347157"/>
          </a:xfrm>
        </p:grpSpPr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2A6A7D5A-DCE0-F54E-83B1-7C09D913CD75}"/>
                </a:ext>
              </a:extLst>
            </p:cNvPr>
            <p:cNvSpPr txBox="1"/>
            <p:nvPr/>
          </p:nvSpPr>
          <p:spPr>
            <a:xfrm>
              <a:off x="575955" y="1910025"/>
              <a:ext cx="1971307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66224087-5363-6642-972C-A76E0BD3ED06}"/>
                </a:ext>
              </a:extLst>
            </p:cNvPr>
            <p:cNvSpPr txBox="1"/>
            <p:nvPr/>
          </p:nvSpPr>
          <p:spPr>
            <a:xfrm>
              <a:off x="665020" y="2520536"/>
              <a:ext cx="3740725" cy="17366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・テーマの方向性が</a:t>
              </a:r>
              <a:endParaRPr kumimoji="1" lang="en-US" altLang="ja-JP" sz="2400" dirty="0"/>
            </a:p>
            <a:p>
              <a:r>
                <a:rPr kumimoji="1" lang="en-US" altLang="ja-JP" sz="2400" dirty="0"/>
                <a:t>  </a:t>
              </a:r>
              <a:r>
                <a:rPr kumimoji="1" lang="ja-JP" altLang="en-US" sz="2400"/>
                <a:t>大まかに決まった。</a:t>
              </a:r>
              <a:endParaRPr kumimoji="1" lang="en-US" altLang="ja-JP" sz="2400" dirty="0"/>
            </a:p>
            <a:p>
              <a:r>
                <a:rPr kumimoji="1" lang="ja-JP" altLang="en-US" sz="2400"/>
                <a:t>・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MESH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の動作確認が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できた。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E904F972-DD21-D247-B5FB-514488F3E3BD}"/>
              </a:ext>
            </a:extLst>
          </p:cNvPr>
          <p:cNvGrpSpPr/>
          <p:nvPr/>
        </p:nvGrpSpPr>
        <p:grpSpPr>
          <a:xfrm>
            <a:off x="397835" y="1687170"/>
            <a:ext cx="3823850" cy="2332751"/>
            <a:chOff x="397835" y="1900920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900920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11DFC68-F484-C64A-9837-61B53031CCC1}"/>
                </a:ext>
              </a:extLst>
            </p:cNvPr>
            <p:cNvSpPr txBox="1"/>
            <p:nvPr/>
          </p:nvSpPr>
          <p:spPr>
            <a:xfrm>
              <a:off x="480960" y="2497025"/>
              <a:ext cx="3740725" cy="17366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・研究テーマの相談</a:t>
              </a:r>
              <a:endParaRPr kumimoji="1" lang="en-US" altLang="ja-JP" sz="2400" dirty="0"/>
            </a:p>
            <a:p>
              <a:r>
                <a:rPr kumimoji="1" lang="ja-JP" altLang="en-US" sz="2400"/>
                <a:t>・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MESH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の動作確認</a:t>
              </a:r>
              <a:endParaRPr kumimoji="1" lang="en-US" altLang="ja-JP" sz="2400" dirty="0"/>
            </a:p>
            <a:p>
              <a:r>
                <a:rPr kumimoji="1" lang="ja-JP" altLang="en-US" sz="2400"/>
                <a:t>・実験方法の模索</a:t>
              </a:r>
              <a:endParaRPr kumimoji="1" lang="en-US" altLang="ja-JP" sz="2400" dirty="0"/>
            </a:p>
            <a:p>
              <a:endParaRPr kumimoji="1" lang="en-US" altLang="ja-JP" sz="2400" dirty="0"/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895EB1F6-FE02-024E-8346-C3A219FF5213}"/>
              </a:ext>
            </a:extLst>
          </p:cNvPr>
          <p:cNvGrpSpPr/>
          <p:nvPr/>
        </p:nvGrpSpPr>
        <p:grpSpPr>
          <a:xfrm>
            <a:off x="4910450" y="1687169"/>
            <a:ext cx="3829789" cy="2332752"/>
            <a:chOff x="575956" y="1924430"/>
            <a:chExt cx="3829789" cy="2332752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575956" y="1924430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C3A725B8-8ECE-C34D-9C22-EFDA64394631}"/>
                </a:ext>
              </a:extLst>
            </p:cNvPr>
            <p:cNvSpPr txBox="1"/>
            <p:nvPr/>
          </p:nvSpPr>
          <p:spPr>
            <a:xfrm>
              <a:off x="665020" y="2520536"/>
              <a:ext cx="3740725" cy="17366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・テーマの相談</a:t>
              </a:r>
              <a:endParaRPr kumimoji="1" lang="en-US" altLang="ja-JP" sz="2400" dirty="0"/>
            </a:p>
            <a:p>
              <a:r>
                <a:rPr kumimoji="1" lang="ja-JP" altLang="en-US" sz="2400"/>
                <a:t>・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MESH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の動作確認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ja-JP" altLang="en-US" sz="2400"/>
                <a:t>・実験方法の模索</a:t>
              </a:r>
              <a:endParaRPr kumimoji="1" lang="en-US" altLang="ja-JP" sz="2400" dirty="0"/>
            </a:p>
            <a:p>
              <a:endParaRPr kumimoji="1" lang="en-US" altLang="ja-JP" sz="24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47548"/>
            <a:ext cx="538269" cy="629673"/>
            <a:chOff x="2763631" y="447659"/>
            <a:chExt cx="538269" cy="629673"/>
          </a:xfrm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23664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41252"/>
            <a:ext cx="538269" cy="629673"/>
            <a:chOff x="2763631" y="447659"/>
            <a:chExt cx="538269" cy="629673"/>
          </a:xfrm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65990"/>
            <a:ext cx="538269" cy="629673"/>
            <a:chOff x="2763631" y="447659"/>
            <a:chExt cx="538269" cy="629673"/>
          </a:xfrm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AA7BB39-D38F-884F-88E6-5AF62A01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60A819C-982F-844A-B643-923949A695DF}"/>
              </a:ext>
            </a:extLst>
          </p:cNvPr>
          <p:cNvSpPr txBox="1"/>
          <p:nvPr/>
        </p:nvSpPr>
        <p:spPr>
          <a:xfrm>
            <a:off x="233082" y="4145856"/>
            <a:ext cx="8677835" cy="25538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kumimoji="1" lang="en-US" altLang="ja-JP" sz="2400" dirty="0"/>
          </a:p>
          <a:p>
            <a:endParaRPr kumimoji="1" lang="en-US" altLang="ja-JP" sz="2400" dirty="0"/>
          </a:p>
          <a:p>
            <a:endParaRPr kumimoji="1" lang="en-US" altLang="ja-JP" sz="2400" dirty="0"/>
          </a:p>
          <a:p>
            <a:endParaRPr kumimoji="1" lang="en-US" altLang="ja-JP" sz="2400" dirty="0"/>
          </a:p>
          <a:p>
            <a:endParaRPr kumimoji="1" lang="en-US" altLang="ja-JP" sz="2400" dirty="0"/>
          </a:p>
          <a:p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1823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97424D-A696-EF4A-A7A8-D0C0681EFB67}"/>
              </a:ext>
            </a:extLst>
          </p:cNvPr>
          <p:cNvSpPr txBox="1">
            <a:spLocks/>
          </p:cNvSpPr>
          <p:nvPr/>
        </p:nvSpPr>
        <p:spPr>
          <a:xfrm>
            <a:off x="224828" y="351383"/>
            <a:ext cx="8694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を用いた入退室管理システム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A882A61-40F4-B147-A34C-CF82D633F3AC}"/>
              </a:ext>
            </a:extLst>
          </p:cNvPr>
          <p:cNvSpPr txBox="1"/>
          <p:nvPr/>
        </p:nvSpPr>
        <p:spPr>
          <a:xfrm>
            <a:off x="1176976" y="124119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404</a:t>
            </a:r>
            <a:r>
              <a:rPr kumimoji="1" lang="ja-JP" altLang="en-US" sz="2400"/>
              <a:t>号室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80FD50F0-54D6-4D49-8842-DD5D2FEE9971}"/>
              </a:ext>
            </a:extLst>
          </p:cNvPr>
          <p:cNvGrpSpPr/>
          <p:nvPr/>
        </p:nvGrpSpPr>
        <p:grpSpPr>
          <a:xfrm>
            <a:off x="2399795" y="1241195"/>
            <a:ext cx="4344407" cy="2609591"/>
            <a:chOff x="224828" y="2006133"/>
            <a:chExt cx="5253704" cy="3490900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8660BA0F-A4BD-EE46-A45C-660E2BAD2D95}"/>
                </a:ext>
              </a:extLst>
            </p:cNvPr>
            <p:cNvGrpSpPr/>
            <p:nvPr/>
          </p:nvGrpSpPr>
          <p:grpSpPr>
            <a:xfrm>
              <a:off x="224828" y="2006133"/>
              <a:ext cx="5253704" cy="3490900"/>
              <a:chOff x="905350" y="2168512"/>
              <a:chExt cx="3528226" cy="2186149"/>
            </a:xfrm>
          </p:grpSpPr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36BDA5B8-B89B-D740-B2B2-EECC772B791B}"/>
                  </a:ext>
                </a:extLst>
              </p:cNvPr>
              <p:cNvSpPr/>
              <p:nvPr/>
            </p:nvSpPr>
            <p:spPr>
              <a:xfrm>
                <a:off x="3148135" y="2911041"/>
                <a:ext cx="682977" cy="87891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88323C49-941B-A240-82D5-75F30F68D73A}"/>
                  </a:ext>
                </a:extLst>
              </p:cNvPr>
              <p:cNvSpPr/>
              <p:nvPr/>
            </p:nvSpPr>
            <p:spPr>
              <a:xfrm>
                <a:off x="1141582" y="2919599"/>
                <a:ext cx="1105947" cy="3355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041AE4-7CFE-694F-BB40-CD37D346372D}"/>
                  </a:ext>
                </a:extLst>
              </p:cNvPr>
              <p:cNvSpPr/>
              <p:nvPr/>
            </p:nvSpPr>
            <p:spPr>
              <a:xfrm>
                <a:off x="1141581" y="3255158"/>
                <a:ext cx="1105947" cy="3355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F5C2E712-E0BF-5B4C-9A1E-BDEB92E1FAF5}"/>
                  </a:ext>
                </a:extLst>
              </p:cNvPr>
              <p:cNvSpPr/>
              <p:nvPr/>
            </p:nvSpPr>
            <p:spPr>
              <a:xfrm>
                <a:off x="1141581" y="4012292"/>
                <a:ext cx="1105947" cy="3355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802B01BE-26F0-5744-953F-DBCCA9F33F6A}"/>
                  </a:ext>
                </a:extLst>
              </p:cNvPr>
              <p:cNvSpPr/>
              <p:nvPr/>
            </p:nvSpPr>
            <p:spPr>
              <a:xfrm>
                <a:off x="1141583" y="2171132"/>
                <a:ext cx="1105947" cy="3355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E44D1C2-B34A-1F44-B964-27A1FAE1E4FD}"/>
                  </a:ext>
                </a:extLst>
              </p:cNvPr>
              <p:cNvSpPr/>
              <p:nvPr/>
            </p:nvSpPr>
            <p:spPr>
              <a:xfrm rot="5400000">
                <a:off x="2908644" y="2239061"/>
                <a:ext cx="449178" cy="3355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71FD5D8-A80A-1E4B-B458-4AF3E8560FF6}"/>
                  </a:ext>
                </a:extLst>
              </p:cNvPr>
              <p:cNvSpPr/>
              <p:nvPr/>
            </p:nvSpPr>
            <p:spPr>
              <a:xfrm rot="5400000">
                <a:off x="3491678" y="2239062"/>
                <a:ext cx="449178" cy="3355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012511E-6755-094A-B346-0515D330FA78}"/>
                  </a:ext>
                </a:extLst>
              </p:cNvPr>
              <p:cNvSpPr/>
              <p:nvPr/>
            </p:nvSpPr>
            <p:spPr>
              <a:xfrm rot="5400000">
                <a:off x="3827237" y="2239062"/>
                <a:ext cx="449178" cy="3355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9ACC503B-DE42-B54B-9BE0-719BEB530D32}"/>
                  </a:ext>
                </a:extLst>
              </p:cNvPr>
              <p:cNvSpPr/>
              <p:nvPr/>
            </p:nvSpPr>
            <p:spPr>
              <a:xfrm rot="5400000">
                <a:off x="2078424" y="3087891"/>
                <a:ext cx="673767" cy="335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663318D-B0DB-AD4B-95BA-324937700EF9}"/>
                  </a:ext>
                </a:extLst>
              </p:cNvPr>
              <p:cNvSpPr/>
              <p:nvPr/>
            </p:nvSpPr>
            <p:spPr>
              <a:xfrm>
                <a:off x="3970957" y="4215356"/>
                <a:ext cx="335560" cy="1342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972D78AA-57A3-F049-8D89-92FD4AAAFC26}"/>
                  </a:ext>
                </a:extLst>
              </p:cNvPr>
              <p:cNvSpPr/>
              <p:nvPr/>
            </p:nvSpPr>
            <p:spPr>
              <a:xfrm>
                <a:off x="2789651" y="4215356"/>
                <a:ext cx="335560" cy="1342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096C3A43-E7C8-8B48-BAE2-0ABFAB929467}"/>
                  </a:ext>
                </a:extLst>
              </p:cNvPr>
              <p:cNvSpPr/>
              <p:nvPr/>
            </p:nvSpPr>
            <p:spPr>
              <a:xfrm rot="5400000">
                <a:off x="3868019" y="3294508"/>
                <a:ext cx="734036" cy="3970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86F37D9B-7C56-4B40-B228-FD5E4FDBB668}"/>
                  </a:ext>
                </a:extLst>
              </p:cNvPr>
              <p:cNvSpPr/>
              <p:nvPr/>
            </p:nvSpPr>
            <p:spPr>
              <a:xfrm>
                <a:off x="905350" y="2168512"/>
                <a:ext cx="3528226" cy="2186149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4FBFE44F-439E-8F41-BA09-D01B8B07D7F0}"/>
                </a:ext>
              </a:extLst>
            </p:cNvPr>
            <p:cNvSpPr/>
            <p:nvPr/>
          </p:nvSpPr>
          <p:spPr>
            <a:xfrm>
              <a:off x="3642320" y="3255949"/>
              <a:ext cx="518271" cy="173051"/>
            </a:xfrm>
            <a:prstGeom prst="rect">
              <a:avLst/>
            </a:prstGeom>
            <a:solidFill>
              <a:srgbClr val="FF85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3F53435A-2210-8C4B-89C9-47FBA0E05F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2179" y="3485631"/>
              <a:ext cx="179943" cy="1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03110BD5-63C1-A748-A167-9EDE18761738}"/>
                </a:ext>
              </a:extLst>
            </p:cNvPr>
            <p:cNvGrpSpPr/>
            <p:nvPr/>
          </p:nvGrpSpPr>
          <p:grpSpPr>
            <a:xfrm>
              <a:off x="4769588" y="4585415"/>
              <a:ext cx="539829" cy="180000"/>
              <a:chOff x="4820115" y="4527249"/>
              <a:chExt cx="539829" cy="180000"/>
            </a:xfrm>
          </p:grpSpPr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D34FA32F-53C3-064F-8CD0-945D7335A4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0115" y="4527249"/>
                <a:ext cx="179943" cy="180000"/>
              </a:xfrm>
              <a:prstGeom prst="rect">
                <a:avLst/>
              </a:prstGeom>
              <a:solidFill>
                <a:srgbClr val="73FD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3BE00E26-D064-B840-BFA7-EFFB4EF7D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00058" y="4527249"/>
                <a:ext cx="179943" cy="180000"/>
              </a:xfrm>
              <a:prstGeom prst="rect">
                <a:avLst/>
              </a:prstGeom>
              <a:solidFill>
                <a:srgbClr val="9437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EF781E09-DF9F-7846-9DE5-49D554D6F4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0001" y="4527249"/>
                <a:ext cx="179943" cy="180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5261EDBE-BD5C-A04D-AE44-D02D4B6B3099}"/>
              </a:ext>
            </a:extLst>
          </p:cNvPr>
          <p:cNvGrpSpPr>
            <a:grpSpLocks noChangeAspect="1"/>
          </p:cNvGrpSpPr>
          <p:nvPr/>
        </p:nvGrpSpPr>
        <p:grpSpPr>
          <a:xfrm>
            <a:off x="424621" y="4193752"/>
            <a:ext cx="2195385" cy="2419200"/>
            <a:chOff x="6305507" y="1695829"/>
            <a:chExt cx="2193889" cy="2417552"/>
          </a:xfrm>
        </p:grpSpPr>
        <p:pic>
          <p:nvPicPr>
            <p:cNvPr id="23" name="図 22" descr="コンピューターの画面&#10;&#10;中程度の精度で自動的に生成された説明">
              <a:extLst>
                <a:ext uri="{FF2B5EF4-FFF2-40B4-BE49-F238E27FC236}">
                  <a16:creationId xmlns:a16="http://schemas.microsoft.com/office/drawing/2014/main" id="{9CCFAF57-7DFC-AE4A-90AF-ACE567ED7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2501" y="2094081"/>
              <a:ext cx="1739900" cy="2019300"/>
            </a:xfrm>
            <a:prstGeom prst="rect">
              <a:avLst/>
            </a:prstGeom>
          </p:spPr>
        </p:pic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40FCB4D1-DBD2-D54B-8949-5E29BBA7090F}"/>
                </a:ext>
              </a:extLst>
            </p:cNvPr>
            <p:cNvGrpSpPr/>
            <p:nvPr/>
          </p:nvGrpSpPr>
          <p:grpSpPr>
            <a:xfrm>
              <a:off x="6305507" y="1695829"/>
              <a:ext cx="2193889" cy="461665"/>
              <a:chOff x="6242391" y="1930665"/>
              <a:chExt cx="2193889" cy="461665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C8838EE6-41F3-DD4B-93DB-B444DF1B76A4}"/>
                  </a:ext>
                </a:extLst>
              </p:cNvPr>
              <p:cNvSpPr/>
              <p:nvPr/>
            </p:nvSpPr>
            <p:spPr>
              <a:xfrm>
                <a:off x="6242391" y="2071398"/>
                <a:ext cx="518271" cy="173051"/>
              </a:xfrm>
              <a:prstGeom prst="rect">
                <a:avLst/>
              </a:prstGeom>
              <a:solidFill>
                <a:srgbClr val="FF85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18D92D23-ADD9-D748-A25F-9992ABBB3730}"/>
                  </a:ext>
                </a:extLst>
              </p:cNvPr>
              <p:cNvSpPr txBox="1"/>
              <p:nvPr/>
            </p:nvSpPr>
            <p:spPr>
              <a:xfrm>
                <a:off x="7003837" y="1930665"/>
                <a:ext cx="143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iPad Air 3</a:t>
                </a:r>
                <a:endPara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A4138CB-6935-9F4C-BF58-15337C141D2F}"/>
              </a:ext>
            </a:extLst>
          </p:cNvPr>
          <p:cNvGrpSpPr/>
          <p:nvPr/>
        </p:nvGrpSpPr>
        <p:grpSpPr>
          <a:xfrm>
            <a:off x="4194271" y="3961841"/>
            <a:ext cx="4297959" cy="2768209"/>
            <a:chOff x="4101821" y="3966321"/>
            <a:chExt cx="4297959" cy="2768209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784DD29E-83A1-0C49-AE1C-D264B7FC13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74667" y="3966321"/>
              <a:ext cx="1470415" cy="1260000"/>
              <a:chOff x="116273" y="4915297"/>
              <a:chExt cx="1926312" cy="1650657"/>
            </a:xfrm>
          </p:grpSpPr>
          <p:pic>
            <p:nvPicPr>
              <p:cNvPr id="75" name="図 74" descr="スピーカーの加工写真&#10;&#10;低い精度で自動的に生成された説明">
                <a:extLst>
                  <a:ext uri="{FF2B5EF4-FFF2-40B4-BE49-F238E27FC236}">
                    <a16:creationId xmlns:a16="http://schemas.microsoft.com/office/drawing/2014/main" id="{9A3B52AD-A30A-3040-B2FA-B40D38E680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17" t="10687" r="70262" b="8871"/>
              <a:stretch/>
            </p:blipFill>
            <p:spPr>
              <a:xfrm>
                <a:off x="739188" y="5376962"/>
                <a:ext cx="680483" cy="1188992"/>
              </a:xfrm>
              <a:prstGeom prst="rect">
                <a:avLst/>
              </a:prstGeom>
            </p:spPr>
          </p:pic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6496CF52-5E60-0A43-B109-3D4314E9CAE3}"/>
                  </a:ext>
                </a:extLst>
              </p:cNvPr>
              <p:cNvGrpSpPr/>
              <p:nvPr/>
            </p:nvGrpSpPr>
            <p:grpSpPr>
              <a:xfrm>
                <a:off x="116273" y="4915297"/>
                <a:ext cx="1926312" cy="461665"/>
                <a:chOff x="648581" y="4600148"/>
                <a:chExt cx="1926312" cy="461665"/>
              </a:xfrm>
            </p:grpSpPr>
            <p:sp>
              <p:nvSpPr>
                <p:cNvPr id="69" name="正方形/長方形 68">
                  <a:extLst>
                    <a:ext uri="{FF2B5EF4-FFF2-40B4-BE49-F238E27FC236}">
                      <a16:creationId xmlns:a16="http://schemas.microsoft.com/office/drawing/2014/main" id="{27127328-41AC-F647-83AA-CDE2637895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8581" y="4881813"/>
                  <a:ext cx="179943" cy="18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B81DE41-A9DD-AF43-A84D-DBEA1CD91543}"/>
                    </a:ext>
                  </a:extLst>
                </p:cNvPr>
                <p:cNvSpPr txBox="1"/>
                <p:nvPr/>
              </p:nvSpPr>
              <p:spPr>
                <a:xfrm>
                  <a:off x="779208" y="4600148"/>
                  <a:ext cx="17956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LED</a:t>
                  </a:r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ブロック</a:t>
                  </a:r>
                </a:p>
              </p:txBody>
            </p:sp>
          </p:grpSp>
        </p:grp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A739A430-CBC9-1949-A2BE-F21BB37CE0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0833" y="3966321"/>
              <a:ext cx="1464873" cy="1260000"/>
              <a:chOff x="2244005" y="4907448"/>
              <a:chExt cx="1928171" cy="1658506"/>
            </a:xfrm>
          </p:grpSpPr>
          <p:pic>
            <p:nvPicPr>
              <p:cNvPr id="78" name="図 77" descr="スピーカーの加工写真&#10;&#10;低い精度で自動的に生成された説明">
                <a:extLst>
                  <a:ext uri="{FF2B5EF4-FFF2-40B4-BE49-F238E27FC236}">
                    <a16:creationId xmlns:a16="http://schemas.microsoft.com/office/drawing/2014/main" id="{5BCCB4A1-34A5-984A-B2C2-AE8FA4429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816" t="10725" r="44663" b="8833"/>
              <a:stretch/>
            </p:blipFill>
            <p:spPr>
              <a:xfrm>
                <a:off x="2867849" y="5376962"/>
                <a:ext cx="680483" cy="1188992"/>
              </a:xfrm>
              <a:prstGeom prst="rect">
                <a:avLst/>
              </a:prstGeom>
            </p:spPr>
          </p:pic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442CDEE4-B266-5244-9508-FB79EC8FDC74}"/>
                  </a:ext>
                </a:extLst>
              </p:cNvPr>
              <p:cNvGrpSpPr/>
              <p:nvPr/>
            </p:nvGrpSpPr>
            <p:grpSpPr>
              <a:xfrm>
                <a:off x="2244005" y="4907448"/>
                <a:ext cx="1928171" cy="461665"/>
                <a:chOff x="648581" y="4606231"/>
                <a:chExt cx="1928171" cy="461665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B072B8A8-4A43-4F4F-8824-16047D25A9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8581" y="4887895"/>
                  <a:ext cx="179944" cy="180001"/>
                </a:xfrm>
                <a:prstGeom prst="rect">
                  <a:avLst/>
                </a:prstGeom>
                <a:solidFill>
                  <a:srgbClr val="73FDD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DE867A69-6FBD-544C-BBFD-68A0FDC5077D}"/>
                    </a:ext>
                  </a:extLst>
                </p:cNvPr>
                <p:cNvSpPr txBox="1"/>
                <p:nvPr/>
              </p:nvSpPr>
              <p:spPr>
                <a:xfrm>
                  <a:off x="763435" y="4606231"/>
                  <a:ext cx="18133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人感ブロック</a:t>
                  </a:r>
                </a:p>
              </p:txBody>
            </p:sp>
          </p:grpSp>
        </p:grpSp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586E6AF4-5CD0-DE4A-B5DB-C4C0E88F97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759" y="5474530"/>
              <a:ext cx="2093021" cy="1260000"/>
              <a:chOff x="4097501" y="4898519"/>
              <a:chExt cx="2773276" cy="1669511"/>
            </a:xfrm>
          </p:grpSpPr>
          <p:pic>
            <p:nvPicPr>
              <p:cNvPr id="83" name="図 82" descr="スピーカーの加工写真&#10;&#10;低い精度で自動的に生成された説明">
                <a:extLst>
                  <a:ext uri="{FF2B5EF4-FFF2-40B4-BE49-F238E27FC236}">
                    <a16:creationId xmlns:a16="http://schemas.microsoft.com/office/drawing/2014/main" id="{323D1392-2A4A-5B49-BAAC-9DBA97C8C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9561" t="10747" r="18918" b="8810"/>
              <a:stretch/>
            </p:blipFill>
            <p:spPr>
              <a:xfrm>
                <a:off x="5143898" y="5379038"/>
                <a:ext cx="680483" cy="1188992"/>
              </a:xfrm>
              <a:prstGeom prst="rect">
                <a:avLst/>
              </a:prstGeom>
            </p:spPr>
          </p:pic>
          <p:grpSp>
            <p:nvGrpSpPr>
              <p:cNvPr id="84" name="グループ化 83">
                <a:extLst>
                  <a:ext uri="{FF2B5EF4-FFF2-40B4-BE49-F238E27FC236}">
                    <a16:creationId xmlns:a16="http://schemas.microsoft.com/office/drawing/2014/main" id="{C4CCDB02-845A-8D46-BA6D-68354EBB48D0}"/>
                  </a:ext>
                </a:extLst>
              </p:cNvPr>
              <p:cNvGrpSpPr/>
              <p:nvPr/>
            </p:nvGrpSpPr>
            <p:grpSpPr>
              <a:xfrm>
                <a:off x="4097501" y="4898519"/>
                <a:ext cx="2773276" cy="461665"/>
                <a:chOff x="648581" y="4595226"/>
                <a:chExt cx="2773276" cy="461665"/>
              </a:xfrm>
            </p:grpSpPr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DF0304E8-CDAE-B741-8D90-DB139E00FF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8581" y="4876891"/>
                  <a:ext cx="179943" cy="180000"/>
                </a:xfrm>
                <a:prstGeom prst="rect">
                  <a:avLst/>
                </a:prstGeom>
                <a:solidFill>
                  <a:srgbClr val="9437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テキスト ボックス 85">
                  <a:extLst>
                    <a:ext uri="{FF2B5EF4-FFF2-40B4-BE49-F238E27FC236}">
                      <a16:creationId xmlns:a16="http://schemas.microsoft.com/office/drawing/2014/main" id="{9AB98466-1628-6A47-8576-93AD322AF0D1}"/>
                    </a:ext>
                  </a:extLst>
                </p:cNvPr>
                <p:cNvSpPr txBox="1"/>
                <p:nvPr/>
              </p:nvSpPr>
              <p:spPr>
                <a:xfrm>
                  <a:off x="771773" y="4595226"/>
                  <a:ext cx="26500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温度・湿度ブロック</a:t>
                  </a:r>
                </a:p>
              </p:txBody>
            </p:sp>
          </p:grp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2F0E5784-EFF0-1047-8239-458A4F4F6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01821" y="5474530"/>
              <a:ext cx="1616106" cy="1260000"/>
              <a:chOff x="6701011" y="4898519"/>
              <a:chExt cx="2114779" cy="1648795"/>
            </a:xfrm>
          </p:grpSpPr>
          <p:pic>
            <p:nvPicPr>
              <p:cNvPr id="88" name="図 87" descr="スピーカーの加工写真&#10;&#10;低い精度で自動的に生成された説明">
                <a:extLst>
                  <a:ext uri="{FF2B5EF4-FFF2-40B4-BE49-F238E27FC236}">
                    <a16:creationId xmlns:a16="http://schemas.microsoft.com/office/drawing/2014/main" id="{BBAB0BAD-DE50-6448-8A78-737EC12AF7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371" t="11702" r="32108" b="7856"/>
              <a:stretch/>
            </p:blipFill>
            <p:spPr>
              <a:xfrm>
                <a:off x="7418159" y="5358322"/>
                <a:ext cx="680483" cy="1188992"/>
              </a:xfrm>
              <a:prstGeom prst="rect">
                <a:avLst/>
              </a:prstGeom>
            </p:spPr>
          </p:pic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FCABA80F-7C1F-6E49-B2AF-C51D89F18F0A}"/>
                  </a:ext>
                </a:extLst>
              </p:cNvPr>
              <p:cNvGrpSpPr/>
              <p:nvPr/>
            </p:nvGrpSpPr>
            <p:grpSpPr>
              <a:xfrm>
                <a:off x="6701011" y="4898519"/>
                <a:ext cx="2114779" cy="461665"/>
                <a:chOff x="648581" y="4615942"/>
                <a:chExt cx="2114779" cy="461665"/>
              </a:xfrm>
            </p:grpSpPr>
            <p:sp>
              <p:nvSpPr>
                <p:cNvPr id="90" name="正方形/長方形 89">
                  <a:extLst>
                    <a:ext uri="{FF2B5EF4-FFF2-40B4-BE49-F238E27FC236}">
                      <a16:creationId xmlns:a16="http://schemas.microsoft.com/office/drawing/2014/main" id="{EB9EC4C5-28FE-F043-9B0A-2A8FDF96C6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8581" y="4897607"/>
                  <a:ext cx="179943" cy="18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テキスト ボックス 90">
                  <a:extLst>
                    <a:ext uri="{FF2B5EF4-FFF2-40B4-BE49-F238E27FC236}">
                      <a16:creationId xmlns:a16="http://schemas.microsoft.com/office/drawing/2014/main" id="{1B42ECDF-BFC9-FD4B-960F-61B93B558125}"/>
                    </a:ext>
                  </a:extLst>
                </p:cNvPr>
                <p:cNvSpPr txBox="1"/>
                <p:nvPr/>
              </p:nvSpPr>
              <p:spPr>
                <a:xfrm>
                  <a:off x="756080" y="4615942"/>
                  <a:ext cx="20072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明るさブロック</a:t>
                  </a:r>
                </a:p>
              </p:txBody>
            </p:sp>
          </p:grpSp>
        </p:grpSp>
      </p:grpSp>
      <p:sp>
        <p:nvSpPr>
          <p:cNvPr id="99" name="下矢印 98">
            <a:extLst>
              <a:ext uri="{FF2B5EF4-FFF2-40B4-BE49-F238E27FC236}">
                <a16:creationId xmlns:a16="http://schemas.microsoft.com/office/drawing/2014/main" id="{5B57A39E-B8A7-1245-8EA5-7D026B236FB6}"/>
              </a:ext>
            </a:extLst>
          </p:cNvPr>
          <p:cNvSpPr/>
          <p:nvPr/>
        </p:nvSpPr>
        <p:spPr>
          <a:xfrm rot="16200000">
            <a:off x="3104370" y="4533057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下矢印 99">
            <a:extLst>
              <a:ext uri="{FF2B5EF4-FFF2-40B4-BE49-F238E27FC236}">
                <a16:creationId xmlns:a16="http://schemas.microsoft.com/office/drawing/2014/main" id="{845B28D7-C7E1-EF4B-802D-36DD0A399717}"/>
              </a:ext>
            </a:extLst>
          </p:cNvPr>
          <p:cNvSpPr/>
          <p:nvPr/>
        </p:nvSpPr>
        <p:spPr>
          <a:xfrm rot="5400000" flipH="1">
            <a:off x="3104369" y="6040753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B472EFB0-1490-9B41-AAA8-CC98064486DB}"/>
              </a:ext>
            </a:extLst>
          </p:cNvPr>
          <p:cNvSpPr txBox="1"/>
          <p:nvPr/>
        </p:nvSpPr>
        <p:spPr>
          <a:xfrm>
            <a:off x="248984" y="6615803"/>
            <a:ext cx="256672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kumimoji="1" lang="en" altLang="ja-JP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www.apple.com</a:t>
            </a:r>
            <a:r>
              <a:rPr kumimoji="1" lang="en" altLang="ja-JP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" altLang="ja-JP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</a:t>
            </a:r>
            <a:r>
              <a:rPr kumimoji="1" lang="en" altLang="ja-JP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" altLang="ja-JP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ipad</a:t>
            </a:r>
            <a:r>
              <a:rPr kumimoji="1" lang="en" altLang="ja-JP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/compare/?</a:t>
            </a:r>
            <a:r>
              <a:rPr kumimoji="1" lang="en" altLang="ja-JP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modelList</a:t>
            </a:r>
            <a:r>
              <a:rPr kumimoji="1" lang="en" altLang="ja-JP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=ipad-pro-12-9-5th-gen,ipad-air-3rd-gen</a:t>
            </a:r>
            <a:endParaRPr kumimoji="1" lang="ja-JP" alt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ブルートゥースアイコン, ブルートゥースのロゴ, ブルートゥース, ロゴ, アイコン, 青, 通信網">
            <a:extLst>
              <a:ext uri="{FF2B5EF4-FFF2-40B4-BE49-F238E27FC236}">
                <a16:creationId xmlns:a16="http://schemas.microsoft.com/office/drawing/2014/main" id="{14EBBDDD-A537-7945-8B37-A1DF8BB10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6" y="5123828"/>
            <a:ext cx="522275" cy="7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0221D52D-4185-CE40-AE8A-C9FBC4AB107C}"/>
              </a:ext>
            </a:extLst>
          </p:cNvPr>
          <p:cNvSpPr txBox="1"/>
          <p:nvPr/>
        </p:nvSpPr>
        <p:spPr>
          <a:xfrm>
            <a:off x="2606670" y="5872109"/>
            <a:ext cx="152958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kumimoji="1" lang="en" altLang="ja-JP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pixabay.com</a:t>
            </a:r>
            <a:r>
              <a:rPr kumimoji="1" lang="en" altLang="ja-JP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/ja/vectors/</a:t>
            </a:r>
            <a:r>
              <a:rPr kumimoji="1" lang="ja-JP" altLang="en-US" sz="500">
                <a:latin typeface="Times New Roman" panose="02020603050405020304" pitchFamily="18" charset="0"/>
                <a:cs typeface="Times New Roman" panose="02020603050405020304" pitchFamily="18" charset="0"/>
              </a:rPr>
              <a:t>ブルートゥースアイコ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5241009-6CF1-F248-B641-4CCF9DAD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1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1FFC8F-C799-F04D-9AB6-B5167BEAE6A9}"/>
              </a:ext>
            </a:extLst>
          </p:cNvPr>
          <p:cNvSpPr txBox="1"/>
          <p:nvPr/>
        </p:nvSpPr>
        <p:spPr>
          <a:xfrm>
            <a:off x="403761" y="376739"/>
            <a:ext cx="2921329" cy="707886"/>
          </a:xfrm>
          <a:prstGeom prst="flowChartInputOutp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/>
              <a:t>テーマ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2979383" y="106500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犬の行動分析</a:t>
            </a: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A2822CA4-03A3-5647-BCE8-090E7342A5DA}"/>
              </a:ext>
            </a:extLst>
          </p:cNvPr>
          <p:cNvGrpSpPr/>
          <p:nvPr/>
        </p:nvGrpSpPr>
        <p:grpSpPr>
          <a:xfrm>
            <a:off x="397836" y="4104524"/>
            <a:ext cx="3823850" cy="2332751"/>
            <a:chOff x="581895" y="1924431"/>
            <a:chExt cx="3823850" cy="2332751"/>
          </a:xfrm>
        </p:grpSpPr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B8607B1-F0BD-5542-8A92-C74CD55AFD22}"/>
                </a:ext>
              </a:extLst>
            </p:cNvPr>
            <p:cNvSpPr txBox="1"/>
            <p:nvPr/>
          </p:nvSpPr>
          <p:spPr>
            <a:xfrm>
              <a:off x="581895" y="1924431"/>
              <a:ext cx="1781293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A1119250-8B5F-B140-A826-3951B7A86272}"/>
                </a:ext>
              </a:extLst>
            </p:cNvPr>
            <p:cNvSpPr txBox="1"/>
            <p:nvPr/>
          </p:nvSpPr>
          <p:spPr>
            <a:xfrm>
              <a:off x="665020" y="2520536"/>
              <a:ext cx="3740725" cy="17366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・ベイズの勉強</a:t>
              </a:r>
              <a:endParaRPr kumimoji="1" lang="en-US" altLang="ja-JP" sz="2400" dirty="0"/>
            </a:p>
            <a:p>
              <a:r>
                <a:rPr kumimoji="1" lang="ja-JP" altLang="en-US" sz="2400"/>
                <a:t>・サーベイ</a:t>
              </a:r>
              <a:endParaRPr kumimoji="1" lang="en-US" altLang="ja-JP" sz="2400" dirty="0"/>
            </a:p>
            <a:p>
              <a:r>
                <a:rPr kumimoji="1" lang="ja-JP" altLang="en-US" sz="2400"/>
                <a:t>・実験</a:t>
              </a:r>
              <a:endParaRPr kumimoji="1" lang="en-US" altLang="ja-JP" sz="2400" dirty="0"/>
            </a:p>
            <a:p>
              <a:endParaRPr kumimoji="1" lang="en-US" altLang="ja-JP" sz="2400" dirty="0"/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9B165529-AAC8-A542-BFCF-FA3E7DD93B89}"/>
              </a:ext>
            </a:extLst>
          </p:cNvPr>
          <p:cNvGrpSpPr/>
          <p:nvPr/>
        </p:nvGrpSpPr>
        <p:grpSpPr>
          <a:xfrm>
            <a:off x="4910450" y="4090118"/>
            <a:ext cx="3829790" cy="2347157"/>
            <a:chOff x="575955" y="1910025"/>
            <a:chExt cx="3829790" cy="2347157"/>
          </a:xfrm>
        </p:grpSpPr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2A6A7D5A-DCE0-F54E-83B1-7C09D913CD75}"/>
                </a:ext>
              </a:extLst>
            </p:cNvPr>
            <p:cNvSpPr txBox="1"/>
            <p:nvPr/>
          </p:nvSpPr>
          <p:spPr>
            <a:xfrm>
              <a:off x="575955" y="1910025"/>
              <a:ext cx="1971307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66224087-5363-6642-972C-A76E0BD3ED06}"/>
                </a:ext>
              </a:extLst>
            </p:cNvPr>
            <p:cNvSpPr txBox="1"/>
            <p:nvPr/>
          </p:nvSpPr>
          <p:spPr>
            <a:xfrm>
              <a:off x="665020" y="2520536"/>
              <a:ext cx="3740725" cy="17366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・テーマの方向性が</a:t>
              </a:r>
              <a:endParaRPr kumimoji="1" lang="en-US" altLang="ja-JP" sz="2400" dirty="0"/>
            </a:p>
            <a:p>
              <a:r>
                <a:rPr kumimoji="1" lang="ja-JP" altLang="en-US" sz="2400"/>
                <a:t>大まかに決まった。</a:t>
              </a:r>
              <a:endParaRPr kumimoji="1" lang="en-US" altLang="ja-JP" sz="2400" dirty="0"/>
            </a:p>
            <a:p>
              <a:r>
                <a:rPr kumimoji="1" lang="ja-JP" altLang="en-US" sz="2400"/>
                <a:t>・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MESH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の動作確認が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できた。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E904F972-DD21-D247-B5FB-514488F3E3BD}"/>
              </a:ext>
            </a:extLst>
          </p:cNvPr>
          <p:cNvGrpSpPr/>
          <p:nvPr/>
        </p:nvGrpSpPr>
        <p:grpSpPr>
          <a:xfrm>
            <a:off x="397835" y="1675295"/>
            <a:ext cx="3823850" cy="2332751"/>
            <a:chOff x="397835" y="1900920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900920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11DFC68-F484-C64A-9837-61B53031CCC1}"/>
                </a:ext>
              </a:extLst>
            </p:cNvPr>
            <p:cNvSpPr txBox="1"/>
            <p:nvPr/>
          </p:nvSpPr>
          <p:spPr>
            <a:xfrm>
              <a:off x="480960" y="2497025"/>
              <a:ext cx="3740725" cy="17366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・研究テーマの相談</a:t>
              </a:r>
              <a:endParaRPr kumimoji="1" lang="en-US" altLang="ja-JP" sz="2400" dirty="0"/>
            </a:p>
            <a:p>
              <a:r>
                <a:rPr kumimoji="1" lang="ja-JP" altLang="en-US" sz="2400"/>
                <a:t>・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MESH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の動作確認</a:t>
              </a:r>
              <a:endParaRPr kumimoji="1" lang="en-US" altLang="ja-JP" sz="2400" dirty="0"/>
            </a:p>
            <a:p>
              <a:r>
                <a:rPr kumimoji="1" lang="ja-JP" altLang="en-US" sz="2400"/>
                <a:t>・実験方法の模索</a:t>
              </a:r>
              <a:endParaRPr kumimoji="1" lang="en-US" altLang="ja-JP" sz="2400" dirty="0"/>
            </a:p>
            <a:p>
              <a:endParaRPr kumimoji="1" lang="en-US" altLang="ja-JP" sz="2400" dirty="0"/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895EB1F6-FE02-024E-8346-C3A219FF5213}"/>
              </a:ext>
            </a:extLst>
          </p:cNvPr>
          <p:cNvGrpSpPr/>
          <p:nvPr/>
        </p:nvGrpSpPr>
        <p:grpSpPr>
          <a:xfrm>
            <a:off x="4910450" y="1675294"/>
            <a:ext cx="3829789" cy="2332752"/>
            <a:chOff x="575956" y="1924430"/>
            <a:chExt cx="3829789" cy="2332752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575956" y="1924430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C3A725B8-8ECE-C34D-9C22-EFDA64394631}"/>
                </a:ext>
              </a:extLst>
            </p:cNvPr>
            <p:cNvSpPr txBox="1"/>
            <p:nvPr/>
          </p:nvSpPr>
          <p:spPr>
            <a:xfrm>
              <a:off x="665020" y="2520536"/>
              <a:ext cx="3740725" cy="17366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・テーマの相談</a:t>
              </a:r>
              <a:endParaRPr kumimoji="1" lang="en-US" altLang="ja-JP" sz="2400" dirty="0"/>
            </a:p>
            <a:p>
              <a:r>
                <a:rPr kumimoji="1" lang="ja-JP" altLang="en-US" sz="2400"/>
                <a:t>・</a:t>
              </a:r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MESH</a:t>
              </a:r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の動作確認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ja-JP" altLang="en-US" sz="2400"/>
                <a:t>・実験方法の模索</a:t>
              </a:r>
              <a:endParaRPr kumimoji="1" lang="en-US" altLang="ja-JP" sz="2400" dirty="0"/>
            </a:p>
            <a:p>
              <a:endParaRPr kumimoji="1" lang="en-US" altLang="ja-JP" sz="24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07D84D5-88B4-8A44-8CC7-EC0C7D92E6D8}"/>
              </a:ext>
            </a:extLst>
          </p:cNvPr>
          <p:cNvSpPr txBox="1"/>
          <p:nvPr/>
        </p:nvSpPr>
        <p:spPr>
          <a:xfrm>
            <a:off x="233082" y="1695136"/>
            <a:ext cx="8677835" cy="25538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kumimoji="1" lang="en-US" altLang="ja-JP" sz="2400" dirty="0"/>
          </a:p>
          <a:p>
            <a:endParaRPr kumimoji="1" lang="en-US" altLang="ja-JP" sz="2400" dirty="0"/>
          </a:p>
          <a:p>
            <a:endParaRPr kumimoji="1" lang="en-US" altLang="ja-JP" sz="2400" dirty="0"/>
          </a:p>
          <a:p>
            <a:endParaRPr kumimoji="1" lang="en-US" altLang="ja-JP" sz="2400" dirty="0"/>
          </a:p>
          <a:p>
            <a:endParaRPr kumimoji="1" lang="en-US" altLang="ja-JP" sz="2400" dirty="0"/>
          </a:p>
          <a:p>
            <a:endParaRPr kumimoji="1"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8BFA6E5-5B03-F44D-8363-DC75E646C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31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EDA2E6AC-8F48-E343-8DD7-D1A1027AA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869863"/>
              </p:ext>
            </p:extLst>
          </p:nvPr>
        </p:nvGraphicFramePr>
        <p:xfrm>
          <a:off x="258288" y="2006694"/>
          <a:ext cx="8627424" cy="1874520"/>
        </p:xfrm>
        <a:graphic>
          <a:graphicData uri="http://schemas.openxmlformats.org/drawingml/2006/table">
            <a:tbl>
              <a:tblPr/>
              <a:tblGrid>
                <a:gridCol w="1912371">
                  <a:extLst>
                    <a:ext uri="{9D8B030D-6E8A-4147-A177-3AD203B41FA5}">
                      <a16:colId xmlns:a16="http://schemas.microsoft.com/office/drawing/2014/main" val="1318612145"/>
                    </a:ext>
                  </a:extLst>
                </a:gridCol>
                <a:gridCol w="722970">
                  <a:extLst>
                    <a:ext uri="{9D8B030D-6E8A-4147-A177-3AD203B41FA5}">
                      <a16:colId xmlns:a16="http://schemas.microsoft.com/office/drawing/2014/main" val="1998562773"/>
                    </a:ext>
                  </a:extLst>
                </a:gridCol>
                <a:gridCol w="1657590">
                  <a:extLst>
                    <a:ext uri="{9D8B030D-6E8A-4147-A177-3AD203B41FA5}">
                      <a16:colId xmlns:a16="http://schemas.microsoft.com/office/drawing/2014/main" val="772103565"/>
                    </a:ext>
                  </a:extLst>
                </a:gridCol>
                <a:gridCol w="950026">
                  <a:extLst>
                    <a:ext uri="{9D8B030D-6E8A-4147-A177-3AD203B41FA5}">
                      <a16:colId xmlns:a16="http://schemas.microsoft.com/office/drawing/2014/main" val="1986613549"/>
                    </a:ext>
                  </a:extLst>
                </a:gridCol>
                <a:gridCol w="795647">
                  <a:extLst>
                    <a:ext uri="{9D8B030D-6E8A-4147-A177-3AD203B41FA5}">
                      <a16:colId xmlns:a16="http://schemas.microsoft.com/office/drawing/2014/main" val="3172495848"/>
                    </a:ext>
                  </a:extLst>
                </a:gridCol>
                <a:gridCol w="1318161">
                  <a:extLst>
                    <a:ext uri="{9D8B030D-6E8A-4147-A177-3AD203B41FA5}">
                      <a16:colId xmlns:a16="http://schemas.microsoft.com/office/drawing/2014/main" val="174275019"/>
                    </a:ext>
                  </a:extLst>
                </a:gridCol>
                <a:gridCol w="1270659">
                  <a:extLst>
                    <a:ext uri="{9D8B030D-6E8A-4147-A177-3AD203B41FA5}">
                      <a16:colId xmlns:a16="http://schemas.microsoft.com/office/drawing/2014/main" val="98003144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日付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時間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周辺音量レベル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温度</a:t>
                      </a:r>
                      <a:r>
                        <a:rPr lang="en-US" altLang="ja-JP" sz="1800" b="0" dirty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[℃]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湿度</a:t>
                      </a:r>
                      <a:r>
                        <a:rPr lang="en-US" altLang="ja-JP" sz="1800" b="0" dirty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[%]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明るさレベル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ja-JP" altLang="en-US" sz="1800" b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明るさ</a:t>
                      </a:r>
                      <a:r>
                        <a:rPr lang="en-US" altLang="ja-JP" sz="1800" b="0" dirty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[</a:t>
                      </a:r>
                      <a:r>
                        <a:rPr lang="en" sz="1800" b="0" dirty="0">
                          <a:effectLst/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Lux]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113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>
                          <a:effectLst/>
                          <a:latin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13:47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21.9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160.00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0876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 dirty="0">
                          <a:effectLst/>
                          <a:latin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13:49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21.9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 dirty="0">
                          <a:effectLst/>
                          <a:latin typeface="Times New Roman" panose="02020603050405020304" pitchFamily="18" charset="0"/>
                        </a:rPr>
                        <a:t>150.00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1461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>
                          <a:effectLst/>
                          <a:latin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13:49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42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21.8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140.00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9719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>
                          <a:effectLst/>
                          <a:latin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13:52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21.8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150.00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4011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b="0">
                          <a:effectLst/>
                          <a:latin typeface="Times New Roman" panose="02020603050405020304" pitchFamily="18" charset="0"/>
                        </a:rPr>
                        <a:t>November 11, 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13:58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72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b="0" dirty="0">
                          <a:effectLst/>
                          <a:latin typeface="Times New Roman" panose="02020603050405020304" pitchFamily="18" charset="0"/>
                        </a:rPr>
                        <a:t>130.00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08306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7E97CD-12CE-B246-BCD4-6F94EC5AFF8D}"/>
              </a:ext>
            </a:extLst>
          </p:cNvPr>
          <p:cNvSpPr txBox="1"/>
          <p:nvPr/>
        </p:nvSpPr>
        <p:spPr>
          <a:xfrm>
            <a:off x="224829" y="1545029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基礎データ</a:t>
            </a:r>
          </a:p>
        </p:txBody>
      </p:sp>
      <p:pic>
        <p:nvPicPr>
          <p:cNvPr id="9" name="図 8" descr="屋内, 天井, テーブル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A8C34CB-7590-3A4B-B723-3E5083619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085" b="-521"/>
          <a:stretch/>
        </p:blipFill>
        <p:spPr>
          <a:xfrm>
            <a:off x="4808126" y="4342879"/>
            <a:ext cx="2969781" cy="22853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2BA851-FAEE-0D4F-BF0F-F434E31A563D}"/>
              </a:ext>
            </a:extLst>
          </p:cNvPr>
          <p:cNvSpPr txBox="1"/>
          <p:nvPr/>
        </p:nvSpPr>
        <p:spPr>
          <a:xfrm>
            <a:off x="258288" y="4330957"/>
            <a:ext cx="463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撮影画像（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iPad</a:t>
            </a:r>
            <a:r>
              <a:rPr kumimoji="1" lang="ja-JP" altLang="en-US" sz="2400"/>
              <a:t>内蔵</a:t>
            </a:r>
            <a:r>
              <a:rPr kumimoji="1" lang="en-US" altLang="ja-JP" sz="2400" dirty="0"/>
              <a:t>IN</a:t>
            </a:r>
            <a:r>
              <a:rPr kumimoji="1" lang="ja-JP" altLang="en-US" sz="2400"/>
              <a:t>カメラ）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1C49B6F-050A-EF46-A474-F3A83FCDFA3C}"/>
              </a:ext>
            </a:extLst>
          </p:cNvPr>
          <p:cNvSpPr txBox="1">
            <a:spLocks/>
          </p:cNvSpPr>
          <p:nvPr/>
        </p:nvSpPr>
        <p:spPr>
          <a:xfrm>
            <a:off x="224828" y="341219"/>
            <a:ext cx="8694343" cy="810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取得データ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整理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自動化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0FB08B2-A47C-9D41-98DD-B305C9E5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1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F1C49B6F-050A-EF46-A474-F3A83FCDFA3C}"/>
              </a:ext>
            </a:extLst>
          </p:cNvPr>
          <p:cNvSpPr txBox="1">
            <a:spLocks/>
          </p:cNvSpPr>
          <p:nvPr/>
        </p:nvSpPr>
        <p:spPr>
          <a:xfrm>
            <a:off x="224828" y="341219"/>
            <a:ext cx="8694343" cy="810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を用いた入退室管理システム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スライド番号プレースホルダー 28">
            <a:extLst>
              <a:ext uri="{FF2B5EF4-FFF2-40B4-BE49-F238E27FC236}">
                <a16:creationId xmlns:a16="http://schemas.microsoft.com/office/drawing/2014/main" id="{8702D3FA-B281-664F-BFA9-9FC4AC92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4" name="図 3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C1FC3835-AC1E-D745-951A-CF9208998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5" t="25701" r="17792" b="27247"/>
          <a:stretch/>
        </p:blipFill>
        <p:spPr>
          <a:xfrm>
            <a:off x="4944975" y="2413875"/>
            <a:ext cx="3784951" cy="2615653"/>
          </a:xfrm>
          <a:prstGeom prst="rect">
            <a:avLst/>
          </a:prstGeom>
        </p:spPr>
      </p:pic>
      <p:pic>
        <p:nvPicPr>
          <p:cNvPr id="36" name="図 3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DA43ED5C-0CE0-4043-9FB9-4309C8AE8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5" t="25682" r="64726" b="27267"/>
          <a:stretch/>
        </p:blipFill>
        <p:spPr>
          <a:xfrm>
            <a:off x="673733" y="2413876"/>
            <a:ext cx="2653466" cy="2615653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EBCB7A4-692A-7A40-BEF8-810FC50DCBA3}"/>
              </a:ext>
            </a:extLst>
          </p:cNvPr>
          <p:cNvSpPr txBox="1"/>
          <p:nvPr/>
        </p:nvSpPr>
        <p:spPr>
          <a:xfrm>
            <a:off x="224828" y="5106463"/>
            <a:ext cx="763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=ARRAYFORMULA(SPLIT(A1:A, " at ", FALSE, TRUE))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06551CB-01FE-6A40-AA26-E1B2F755AABB}"/>
              </a:ext>
            </a:extLst>
          </p:cNvPr>
          <p:cNvSpPr/>
          <p:nvPr/>
        </p:nvSpPr>
        <p:spPr>
          <a:xfrm>
            <a:off x="4944975" y="2413874"/>
            <a:ext cx="541425" cy="114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下矢印 39">
            <a:extLst>
              <a:ext uri="{FF2B5EF4-FFF2-40B4-BE49-F238E27FC236}">
                <a16:creationId xmlns:a16="http://schemas.microsoft.com/office/drawing/2014/main" id="{5635542B-2A5F-074E-9606-F2B2758F41A9}"/>
              </a:ext>
            </a:extLst>
          </p:cNvPr>
          <p:cNvSpPr/>
          <p:nvPr/>
        </p:nvSpPr>
        <p:spPr>
          <a:xfrm rot="16200000">
            <a:off x="4304805" y="3571966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83608C73-2EDA-3543-BDA9-7CA1ECE1FAD8}"/>
              </a:ext>
            </a:extLst>
          </p:cNvPr>
          <p:cNvCxnSpPr>
            <a:cxnSpLocks/>
          </p:cNvCxnSpPr>
          <p:nvPr/>
        </p:nvCxnSpPr>
        <p:spPr>
          <a:xfrm>
            <a:off x="486888" y="5533735"/>
            <a:ext cx="25111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FA25EBA-1A89-734E-A9D2-A6DFCF17D628}"/>
              </a:ext>
            </a:extLst>
          </p:cNvPr>
          <p:cNvSpPr txBox="1"/>
          <p:nvPr/>
        </p:nvSpPr>
        <p:spPr>
          <a:xfrm>
            <a:off x="241664" y="5598780"/>
            <a:ext cx="8503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列全体に数式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SPLIT(A1:A, “ at ”, FALSE, TRUE)</a:t>
            </a:r>
            <a:r>
              <a:rPr kumimoji="1" lang="ja-JP" altLang="en-US" sz="2400"/>
              <a:t>」を反映する。</a:t>
            </a:r>
          </a:p>
          <a:p>
            <a:r>
              <a:rPr kumimoji="1" lang="en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ARRAYFORMULA(</a:t>
            </a:r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配列数式</a:t>
            </a:r>
            <a:r>
              <a:rPr kumimoji="1"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)</a:t>
            </a:r>
            <a:endParaRPr kumimoji="1" lang="ja-JP" altLang="en-US" sz="240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63" name="カギ線コネクタ 62">
            <a:extLst>
              <a:ext uri="{FF2B5EF4-FFF2-40B4-BE49-F238E27FC236}">
                <a16:creationId xmlns:a16="http://schemas.microsoft.com/office/drawing/2014/main" id="{F0192FB6-672C-8741-9434-45BAC294A8C9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rot="5400000">
            <a:off x="3339768" y="3230542"/>
            <a:ext cx="2577603" cy="1174238"/>
          </a:xfrm>
          <a:prstGeom prst="bentConnector3">
            <a:avLst>
              <a:gd name="adj1" fmla="val 67968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D43F5C34-0A37-5840-B844-869BADBD7778}"/>
              </a:ext>
            </a:extLst>
          </p:cNvPr>
          <p:cNvCxnSpPr>
            <a:cxnSpLocks/>
          </p:cNvCxnSpPr>
          <p:nvPr/>
        </p:nvCxnSpPr>
        <p:spPr>
          <a:xfrm>
            <a:off x="3093337" y="5540765"/>
            <a:ext cx="44474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A8780535-4B55-F645-AC75-785380067BFD}"/>
              </a:ext>
            </a:extLst>
          </p:cNvPr>
          <p:cNvSpPr txBox="1"/>
          <p:nvPr/>
        </p:nvSpPr>
        <p:spPr>
          <a:xfrm>
            <a:off x="224828" y="5604006"/>
            <a:ext cx="925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テキストを指定した区切り文字で分割する。</a:t>
            </a:r>
          </a:p>
          <a:p>
            <a:r>
              <a:rPr lang="e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lang="en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(</a:t>
            </a:r>
            <a:r>
              <a:rPr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テキスト</a:t>
            </a:r>
            <a:r>
              <a:rPr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,</a:t>
            </a:r>
            <a:r>
              <a:rPr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区切り文字</a:t>
            </a:r>
            <a:r>
              <a:rPr lang="en-US" altLang="ja-JP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,[</a:t>
            </a:r>
            <a:r>
              <a:rPr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各文字での分割</a:t>
            </a:r>
            <a:r>
              <a:rPr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],[</a:t>
            </a:r>
            <a:r>
              <a:rPr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空のテキストを削除</a:t>
            </a:r>
            <a:r>
              <a:rPr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])</a:t>
            </a: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3BF7726-CF94-7645-92FE-5DB467CA4228}"/>
              </a:ext>
            </a:extLst>
          </p:cNvPr>
          <p:cNvSpPr/>
          <p:nvPr/>
        </p:nvSpPr>
        <p:spPr>
          <a:xfrm>
            <a:off x="3933683" y="5193384"/>
            <a:ext cx="873303" cy="304473"/>
          </a:xfrm>
          <a:prstGeom prst="rect">
            <a:avLst/>
          </a:prstGeom>
          <a:noFill/>
          <a:ln w="571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B38190D-EF9D-654E-9DE8-68AAFA7A41EF}"/>
              </a:ext>
            </a:extLst>
          </p:cNvPr>
          <p:cNvSpPr/>
          <p:nvPr/>
        </p:nvSpPr>
        <p:spPr>
          <a:xfrm>
            <a:off x="628688" y="2395577"/>
            <a:ext cx="770380" cy="2667864"/>
          </a:xfrm>
          <a:prstGeom prst="rect">
            <a:avLst/>
          </a:prstGeom>
          <a:noFill/>
          <a:ln w="571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035EDB3-8DF2-BE46-896B-5392658CB70D}"/>
              </a:ext>
            </a:extLst>
          </p:cNvPr>
          <p:cNvSpPr/>
          <p:nvPr/>
        </p:nvSpPr>
        <p:spPr>
          <a:xfrm>
            <a:off x="4911062" y="2381108"/>
            <a:ext cx="1107996" cy="2667864"/>
          </a:xfrm>
          <a:prstGeom prst="rect">
            <a:avLst/>
          </a:prstGeom>
          <a:solidFill>
            <a:schemeClr val="accent1">
              <a:lumMod val="60000"/>
              <a:lumOff val="40000"/>
              <a:alpha val="23137"/>
            </a:schemeClr>
          </a:solidFill>
          <a:ln w="571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EFAD56E-62BA-6447-BDE6-546A57B107C3}"/>
              </a:ext>
            </a:extLst>
          </p:cNvPr>
          <p:cNvGrpSpPr/>
          <p:nvPr/>
        </p:nvGrpSpPr>
        <p:grpSpPr>
          <a:xfrm>
            <a:off x="526733" y="1002260"/>
            <a:ext cx="8097631" cy="1267646"/>
            <a:chOff x="1002940" y="1469634"/>
            <a:chExt cx="7500921" cy="1267646"/>
          </a:xfrm>
        </p:grpSpPr>
        <p:sp>
          <p:nvSpPr>
            <p:cNvPr id="23" name="角丸四角形 22">
              <a:extLst>
                <a:ext uri="{FF2B5EF4-FFF2-40B4-BE49-F238E27FC236}">
                  <a16:creationId xmlns:a16="http://schemas.microsoft.com/office/drawing/2014/main" id="{AD886447-A17C-784D-A592-623F540B5327}"/>
                </a:ext>
              </a:extLst>
            </p:cNvPr>
            <p:cNvSpPr/>
            <p:nvPr/>
          </p:nvSpPr>
          <p:spPr>
            <a:xfrm>
              <a:off x="1002940" y="1469634"/>
              <a:ext cx="3337200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>
                  <a:solidFill>
                    <a:sysClr val="windowText" lastClr="000000"/>
                  </a:solidFill>
                </a:rPr>
                <a:t>取得データ</a:t>
              </a:r>
            </a:p>
          </p:txBody>
        </p: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5EC829F8-585C-544F-826E-A1BA8B5BAA1B}"/>
                </a:ext>
              </a:extLst>
            </p:cNvPr>
            <p:cNvSpPr/>
            <p:nvPr/>
          </p:nvSpPr>
          <p:spPr>
            <a:xfrm>
              <a:off x="5171042" y="1469634"/>
              <a:ext cx="3332819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>
                  <a:solidFill>
                    <a:sysClr val="windowText" lastClr="000000"/>
                  </a:solidFill>
                </a:rPr>
                <a:t>データごとに列分割</a:t>
              </a:r>
            </a:p>
          </p:txBody>
        </p:sp>
        <p:sp>
          <p:nvSpPr>
            <p:cNvPr id="25" name="下矢印 24">
              <a:extLst>
                <a:ext uri="{FF2B5EF4-FFF2-40B4-BE49-F238E27FC236}">
                  <a16:creationId xmlns:a16="http://schemas.microsoft.com/office/drawing/2014/main" id="{6E43A255-D1F6-4147-A9AA-CEB46E2AB524}"/>
                </a:ext>
              </a:extLst>
            </p:cNvPr>
            <p:cNvSpPr/>
            <p:nvPr/>
          </p:nvSpPr>
          <p:spPr>
            <a:xfrm rot="16200000">
              <a:off x="4488396" y="1773434"/>
              <a:ext cx="534390" cy="46997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D392C9E-D906-F941-BE7C-185ECE30FC42}"/>
                </a:ext>
              </a:extLst>
            </p:cNvPr>
            <p:cNvSpPr txBox="1"/>
            <p:nvPr/>
          </p:nvSpPr>
          <p:spPr>
            <a:xfrm>
              <a:off x="4201593" y="227561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>
                  <a:solidFill>
                    <a:srgbClr val="FF0000"/>
                  </a:solidFill>
                </a:rPr>
                <a:t>自動化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497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52" grpId="0"/>
      <p:bldP spid="52" grpId="1"/>
      <p:bldP spid="69" grpId="0"/>
      <p:bldP spid="82" grpId="0" animBg="1"/>
      <p:bldP spid="83" grpId="0" animBg="1"/>
      <p:bldP spid="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7E97CD-12CE-B246-BCD4-6F94EC5AFF8D}"/>
              </a:ext>
            </a:extLst>
          </p:cNvPr>
          <p:cNvSpPr txBox="1"/>
          <p:nvPr/>
        </p:nvSpPr>
        <p:spPr>
          <a:xfrm>
            <a:off x="92943" y="1398310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集計データ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1C49B6F-050A-EF46-A474-F3A83FCDFA3C}"/>
              </a:ext>
            </a:extLst>
          </p:cNvPr>
          <p:cNvSpPr txBox="1">
            <a:spLocks/>
          </p:cNvSpPr>
          <p:nvPr/>
        </p:nvSpPr>
        <p:spPr>
          <a:xfrm>
            <a:off x="224828" y="341219"/>
            <a:ext cx="8694343" cy="810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データ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集計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自動化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6F9AAD3A-6CE2-BD44-AC8A-80076A17D2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83781"/>
              </p:ext>
            </p:extLst>
          </p:nvPr>
        </p:nvGraphicFramePr>
        <p:xfrm>
          <a:off x="3309587" y="2107842"/>
          <a:ext cx="5834413" cy="3972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53032-2582-3346-ADE7-FCE2607D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22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B2A9C9F-A5FC-4E47-9DD1-CC72EC041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834795"/>
              </p:ext>
            </p:extLst>
          </p:nvPr>
        </p:nvGraphicFramePr>
        <p:xfrm>
          <a:off x="188454" y="1841202"/>
          <a:ext cx="3191773" cy="4268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5624">
                  <a:extLst>
                    <a:ext uri="{9D8B030D-6E8A-4147-A177-3AD203B41FA5}">
                      <a16:colId xmlns:a16="http://schemas.microsoft.com/office/drawing/2014/main" val="582711995"/>
                    </a:ext>
                  </a:extLst>
                </a:gridCol>
                <a:gridCol w="1178392">
                  <a:extLst>
                    <a:ext uri="{9D8B030D-6E8A-4147-A177-3AD203B41FA5}">
                      <a16:colId xmlns:a16="http://schemas.microsoft.com/office/drawing/2014/main" val="1468071544"/>
                    </a:ext>
                  </a:extLst>
                </a:gridCol>
                <a:gridCol w="1307757">
                  <a:extLst>
                    <a:ext uri="{9D8B030D-6E8A-4147-A177-3AD203B41FA5}">
                      <a16:colId xmlns:a16="http://schemas.microsoft.com/office/drawing/2014/main" val="1131725803"/>
                    </a:ext>
                  </a:extLst>
                </a:gridCol>
              </a:tblGrid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時刻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2021/11/7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2021/11/11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709758431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148368925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10:00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3209671169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490419616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3719852229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329791142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245659549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691801621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578793310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2115957955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4085898580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4173032660"/>
                  </a:ext>
                </a:extLst>
              </a:tr>
              <a:tr h="314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20:00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altLang="ja-JP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8325" marR="8325" marT="8325" marB="0" anchor="ctr"/>
                </a:tc>
                <a:extLst>
                  <a:ext uri="{0D108BD9-81ED-4DB2-BD59-A6C34878D82A}">
                    <a16:rowId xmlns:a16="http://schemas.microsoft.com/office/drawing/2014/main" val="1504864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9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F1C49B6F-050A-EF46-A474-F3A83FCDFA3C}"/>
              </a:ext>
            </a:extLst>
          </p:cNvPr>
          <p:cNvSpPr txBox="1">
            <a:spLocks/>
          </p:cNvSpPr>
          <p:nvPr/>
        </p:nvSpPr>
        <p:spPr>
          <a:xfrm>
            <a:off x="224828" y="341219"/>
            <a:ext cx="8694343" cy="810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を用いた入退室管理システム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79511C8-F8DC-1043-AF49-64B2BA279180}"/>
              </a:ext>
            </a:extLst>
          </p:cNvPr>
          <p:cNvGrpSpPr/>
          <p:nvPr/>
        </p:nvGrpSpPr>
        <p:grpSpPr>
          <a:xfrm>
            <a:off x="1002940" y="1151906"/>
            <a:ext cx="7500921" cy="1261970"/>
            <a:chOff x="1002940" y="1462686"/>
            <a:chExt cx="7500921" cy="1261970"/>
          </a:xfrm>
        </p:grpSpPr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E38B3B4F-DF81-3C46-BD52-5A6A83665C72}"/>
                </a:ext>
              </a:extLst>
            </p:cNvPr>
            <p:cNvSpPr/>
            <p:nvPr/>
          </p:nvSpPr>
          <p:spPr>
            <a:xfrm>
              <a:off x="1002940" y="1462686"/>
              <a:ext cx="1995052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>
                  <a:solidFill>
                    <a:sysClr val="windowText" lastClr="000000"/>
                  </a:solidFill>
                </a:rPr>
                <a:t>データ</a:t>
              </a:r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90CD6D73-28ED-CE40-A79F-F28A290CB2D5}"/>
                </a:ext>
              </a:extLst>
            </p:cNvPr>
            <p:cNvSpPr/>
            <p:nvPr/>
          </p:nvSpPr>
          <p:spPr>
            <a:xfrm>
              <a:off x="5171042" y="1476582"/>
              <a:ext cx="3332819" cy="10775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>
                  <a:solidFill>
                    <a:sysClr val="windowText" lastClr="000000"/>
                  </a:solidFill>
                </a:rPr>
                <a:t>集計</a:t>
              </a:r>
            </a:p>
          </p:txBody>
        </p:sp>
        <p:sp>
          <p:nvSpPr>
            <p:cNvPr id="27" name="下矢印 26">
              <a:extLst>
                <a:ext uri="{FF2B5EF4-FFF2-40B4-BE49-F238E27FC236}">
                  <a16:creationId xmlns:a16="http://schemas.microsoft.com/office/drawing/2014/main" id="{91D8D248-FF0A-7B4D-8F1D-6A2E30EF8DF3}"/>
                </a:ext>
              </a:extLst>
            </p:cNvPr>
            <p:cNvSpPr/>
            <p:nvPr/>
          </p:nvSpPr>
          <p:spPr>
            <a:xfrm rot="16200000">
              <a:off x="4304805" y="1766486"/>
              <a:ext cx="534390" cy="46997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E6A501E-24BA-E143-B618-6E0F6BE523CB}"/>
                </a:ext>
              </a:extLst>
            </p:cNvPr>
            <p:cNvSpPr txBox="1"/>
            <p:nvPr/>
          </p:nvSpPr>
          <p:spPr>
            <a:xfrm>
              <a:off x="4018001" y="226299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>
                  <a:solidFill>
                    <a:srgbClr val="FF0000"/>
                  </a:solidFill>
                </a:rPr>
                <a:t>自動化</a:t>
              </a:r>
            </a:p>
          </p:txBody>
        </p:sp>
      </p:grp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5DE98C3F-A7C2-DA43-87E5-2520A68C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29" name="図 2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31DC495-E865-F648-904E-D86260785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5" t="25701" r="17792" b="27247"/>
          <a:stretch/>
        </p:blipFill>
        <p:spPr>
          <a:xfrm>
            <a:off x="107990" y="2413876"/>
            <a:ext cx="3784951" cy="2615653"/>
          </a:xfrm>
          <a:prstGeom prst="rect">
            <a:avLst/>
          </a:prstGeom>
        </p:spPr>
      </p:pic>
      <p:pic>
        <p:nvPicPr>
          <p:cNvPr id="31" name="図 30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041E4C96-527B-FD4E-89D7-E6452CF76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56" t="25700" r="43191" b="30847"/>
          <a:stretch/>
        </p:blipFill>
        <p:spPr>
          <a:xfrm>
            <a:off x="6153787" y="2513898"/>
            <a:ext cx="1367327" cy="2415608"/>
          </a:xfrm>
          <a:prstGeom prst="rect">
            <a:avLst/>
          </a:prstGeom>
        </p:spPr>
      </p:pic>
      <p:sp>
        <p:nvSpPr>
          <p:cNvPr id="32" name="下矢印 31">
            <a:extLst>
              <a:ext uri="{FF2B5EF4-FFF2-40B4-BE49-F238E27FC236}">
                <a16:creationId xmlns:a16="http://schemas.microsoft.com/office/drawing/2014/main" id="{94CF03CE-B1E3-C449-8A40-4892E623EEE2}"/>
              </a:ext>
            </a:extLst>
          </p:cNvPr>
          <p:cNvSpPr/>
          <p:nvPr/>
        </p:nvSpPr>
        <p:spPr>
          <a:xfrm rot="16200000">
            <a:off x="4304804" y="3486716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2C53343-0082-3740-9759-C90F211945BD}"/>
              </a:ext>
            </a:extLst>
          </p:cNvPr>
          <p:cNvSpPr txBox="1"/>
          <p:nvPr/>
        </p:nvSpPr>
        <p:spPr>
          <a:xfrm>
            <a:off x="198230" y="5059085"/>
            <a:ext cx="822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=COUNTIFS($A:$A,J$1,$B:$B,"&gt;=0:00:00",$B:$B,"&lt;1:00:00")</a:t>
            </a:r>
            <a:endParaRPr kumimoji="1" lang="ja-JP" altLang="en-US" sz="240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6BC5C84-CB7C-2441-B68E-C9E06AABBBE2}"/>
              </a:ext>
            </a:extLst>
          </p:cNvPr>
          <p:cNvSpPr/>
          <p:nvPr/>
        </p:nvSpPr>
        <p:spPr>
          <a:xfrm>
            <a:off x="6346485" y="2622723"/>
            <a:ext cx="541425" cy="114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6493D43F-CD01-CF4F-B2A7-A905EE8ADBF5}"/>
              </a:ext>
            </a:extLst>
          </p:cNvPr>
          <p:cNvCxnSpPr>
            <a:cxnSpLocks/>
            <a:stCxn id="34" idx="1"/>
            <a:endCxn id="33" idx="0"/>
          </p:cNvCxnSpPr>
          <p:nvPr/>
        </p:nvCxnSpPr>
        <p:spPr>
          <a:xfrm rot="10800000" flipV="1">
            <a:off x="4310895" y="2680215"/>
            <a:ext cx="2035590" cy="2378869"/>
          </a:xfrm>
          <a:prstGeom prst="bentConnector2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2767CA81-E38A-D84D-8734-557DCADB6EDF}"/>
              </a:ext>
            </a:extLst>
          </p:cNvPr>
          <p:cNvCxnSpPr>
            <a:cxnSpLocks/>
          </p:cNvCxnSpPr>
          <p:nvPr/>
        </p:nvCxnSpPr>
        <p:spPr>
          <a:xfrm>
            <a:off x="432330" y="5462100"/>
            <a:ext cx="15094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1723112-7AE9-3246-9BBE-D4AB7D203065}"/>
              </a:ext>
            </a:extLst>
          </p:cNvPr>
          <p:cNvSpPr txBox="1"/>
          <p:nvPr/>
        </p:nvSpPr>
        <p:spPr>
          <a:xfrm>
            <a:off x="224828" y="5530023"/>
            <a:ext cx="925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複数の基準に応じた範囲の個数をカウントする。</a:t>
            </a:r>
            <a:endParaRPr lang="en-US" altLang="ja-JP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5A8E1C6-294F-8B4B-B5B5-A6782C7791CD}"/>
              </a:ext>
            </a:extLst>
          </p:cNvPr>
          <p:cNvSpPr/>
          <p:nvPr/>
        </p:nvSpPr>
        <p:spPr>
          <a:xfrm>
            <a:off x="2013735" y="5157627"/>
            <a:ext cx="873303" cy="304473"/>
          </a:xfrm>
          <a:prstGeom prst="rect">
            <a:avLst/>
          </a:prstGeom>
          <a:noFill/>
          <a:ln w="571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E8B114D1-6E81-1143-B6E6-5513EB7AF192}"/>
              </a:ext>
            </a:extLst>
          </p:cNvPr>
          <p:cNvSpPr/>
          <p:nvPr/>
        </p:nvSpPr>
        <p:spPr>
          <a:xfrm>
            <a:off x="107989" y="2391221"/>
            <a:ext cx="539283" cy="2667864"/>
          </a:xfrm>
          <a:prstGeom prst="rect">
            <a:avLst/>
          </a:prstGeom>
          <a:noFill/>
          <a:ln w="571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0071E0C-FE5C-E647-A4E0-D18C156A91FF}"/>
              </a:ext>
            </a:extLst>
          </p:cNvPr>
          <p:cNvSpPr/>
          <p:nvPr/>
        </p:nvSpPr>
        <p:spPr>
          <a:xfrm>
            <a:off x="3437591" y="5157627"/>
            <a:ext cx="873303" cy="304473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4F01EBD-44F7-6C47-9EB1-858B35442955}"/>
              </a:ext>
            </a:extLst>
          </p:cNvPr>
          <p:cNvSpPr/>
          <p:nvPr/>
        </p:nvSpPr>
        <p:spPr>
          <a:xfrm>
            <a:off x="673391" y="2391221"/>
            <a:ext cx="539283" cy="2667864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064A407-698E-0945-A0F9-44060B6A66C0}"/>
              </a:ext>
            </a:extLst>
          </p:cNvPr>
          <p:cNvSpPr/>
          <p:nvPr/>
        </p:nvSpPr>
        <p:spPr>
          <a:xfrm>
            <a:off x="5909833" y="5137680"/>
            <a:ext cx="873303" cy="304473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97212B1-E80A-E942-BB49-4895D7FF852B}"/>
              </a:ext>
            </a:extLst>
          </p:cNvPr>
          <p:cNvSpPr/>
          <p:nvPr/>
        </p:nvSpPr>
        <p:spPr>
          <a:xfrm>
            <a:off x="6293643" y="2493144"/>
            <a:ext cx="650081" cy="168972"/>
          </a:xfrm>
          <a:prstGeom prst="rect">
            <a:avLst/>
          </a:pr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6DD761C7-D02D-F14B-9A26-D312FFA9CF09}"/>
              </a:ext>
            </a:extLst>
          </p:cNvPr>
          <p:cNvSpPr/>
          <p:nvPr/>
        </p:nvSpPr>
        <p:spPr>
          <a:xfrm>
            <a:off x="2958957" y="5154398"/>
            <a:ext cx="405346" cy="304473"/>
          </a:xfrm>
          <a:prstGeom prst="rect">
            <a:avLst/>
          </a:pr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9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43" grpId="0"/>
      <p:bldP spid="47" grpId="0" animBg="1"/>
      <p:bldP spid="48" grpId="0" animBg="1"/>
      <p:bldP spid="49" grpId="0" animBg="1"/>
      <p:bldP spid="50" grpId="0" animBg="1"/>
      <p:bldP spid="51" grpId="0" animBg="1"/>
      <p:bldP spid="55" grpId="0" animBg="1"/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E58C3-14A2-8448-941B-FE783812C834}"/>
              </a:ext>
            </a:extLst>
          </p:cNvPr>
          <p:cNvSpPr txBox="1">
            <a:spLocks/>
          </p:cNvSpPr>
          <p:nvPr/>
        </p:nvSpPr>
        <p:spPr>
          <a:xfrm>
            <a:off x="628649" y="32841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/>
              <a:t>研究テーマの目的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EB0BCC5-D6C4-9B43-BEAE-FFF2060B51A3}"/>
              </a:ext>
            </a:extLst>
          </p:cNvPr>
          <p:cNvGrpSpPr/>
          <p:nvPr/>
        </p:nvGrpSpPr>
        <p:grpSpPr>
          <a:xfrm>
            <a:off x="286986" y="1199257"/>
            <a:ext cx="8570026" cy="5541103"/>
            <a:chOff x="285039" y="1125117"/>
            <a:chExt cx="8570026" cy="5541103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C587A6D-3C75-FC49-8FA6-543DD7AA2715}"/>
                </a:ext>
              </a:extLst>
            </p:cNvPr>
            <p:cNvGrpSpPr/>
            <p:nvPr/>
          </p:nvGrpSpPr>
          <p:grpSpPr>
            <a:xfrm>
              <a:off x="285039" y="1125117"/>
              <a:ext cx="8570026" cy="4287842"/>
              <a:chOff x="286988" y="1322765"/>
              <a:chExt cx="8570026" cy="4287842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15A01225-ADC2-F64A-844B-6DDC36ABFF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6988" y="2622607"/>
                <a:ext cx="4039095" cy="29880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800">
                    <a:solidFill>
                      <a:schemeClr val="tx1"/>
                    </a:solidFill>
                  </a:rPr>
                  <a:t>行動自粛・在宅ワーク</a:t>
                </a:r>
                <a:endParaRPr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↓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ペット需要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" altLang="ja-JP" sz="800" dirty="0">
                    <a:solidFill>
                      <a:srgbClr val="0563C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https://weekly-economist.mainichi.jp/articles/20210413/se1/00m/</a:t>
                </a:r>
                <a:r>
                  <a:rPr lang="en" altLang="ja-JP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020/060000c</a:t>
                </a:r>
                <a:endParaRPr lang="en" altLang="ja-JP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↓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悪徳ブリーダーの増加</a:t>
                </a:r>
                <a:r>
                  <a:rPr lang="en" altLang="ja-JP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https://president.jp/articles/-/50428?page=1</a:t>
                </a:r>
                <a:endParaRPr lang="en" altLang="ja-JP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" altLang="ja-JP" sz="800" dirty="0">
                    <a:solidFill>
                      <a:srgbClr val="0563C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https://mainichihime.com/</a:t>
                </a:r>
                <a:r>
                  <a:rPr lang="en" altLang="ja-JP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8056</a:t>
                </a:r>
                <a:endParaRPr lang="en" altLang="ja-JP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C1152E49-5119-0049-A1CC-18BE5E7132FD}"/>
                  </a:ext>
                </a:extLst>
              </p:cNvPr>
              <p:cNvSpPr/>
              <p:nvPr/>
            </p:nvSpPr>
            <p:spPr>
              <a:xfrm>
                <a:off x="1638793" y="1322765"/>
                <a:ext cx="5866411" cy="76294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新型コロナウイルス感染症の蔓延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角丸四角形 5">
                <a:extLst>
                  <a:ext uri="{FF2B5EF4-FFF2-40B4-BE49-F238E27FC236}">
                    <a16:creationId xmlns:a16="http://schemas.microsoft.com/office/drawing/2014/main" id="{AE639C87-32E4-8B4A-8BCB-F8387024EEF7}"/>
                  </a:ext>
                </a:extLst>
              </p:cNvPr>
              <p:cNvSpPr/>
              <p:nvPr/>
            </p:nvSpPr>
            <p:spPr>
              <a:xfrm>
                <a:off x="4817919" y="2622606"/>
                <a:ext cx="4039095" cy="29880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800">
                    <a:solidFill>
                      <a:schemeClr val="tx1"/>
                    </a:solidFill>
                  </a:rPr>
                  <a:t>癒し・相談相手の不足</a:t>
                </a:r>
                <a:endParaRPr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2800">
                    <a:solidFill>
                      <a:schemeClr val="tx1"/>
                    </a:solidFill>
                  </a:rPr>
                  <a:t>↓</a:t>
                </a:r>
                <a:endParaRPr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2800">
                    <a:solidFill>
                      <a:schemeClr val="tx1"/>
                    </a:solidFill>
                  </a:rPr>
                  <a:t>自殺者の増加</a:t>
                </a:r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F967B63B-62B2-184D-89E1-08DB41C59611}"/>
                  </a:ext>
                </a:extLst>
              </p:cNvPr>
              <p:cNvSpPr/>
              <p:nvPr/>
            </p:nvSpPr>
            <p:spPr>
              <a:xfrm rot="2263409">
                <a:off x="2857999" y="2145463"/>
                <a:ext cx="534390" cy="469971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6E4DF702-94C7-2642-9D8B-85808F426DA3}"/>
                  </a:ext>
                </a:extLst>
              </p:cNvPr>
              <p:cNvSpPr/>
              <p:nvPr/>
            </p:nvSpPr>
            <p:spPr>
              <a:xfrm rot="19143576">
                <a:off x="5766702" y="2131395"/>
                <a:ext cx="492065" cy="498107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CC4569CD-DC25-2C46-9AD5-831FFB4AFC26}"/>
                </a:ext>
              </a:extLst>
            </p:cNvPr>
            <p:cNvSpPr/>
            <p:nvPr/>
          </p:nvSpPr>
          <p:spPr>
            <a:xfrm>
              <a:off x="2550501" y="5903271"/>
              <a:ext cx="4039095" cy="76294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</a:rPr>
                <a:t>ペットロボットの普及</a:t>
              </a:r>
              <a:endParaRPr kumimoji="1" lang="en-US" altLang="ja-JP" sz="2800" dirty="0">
                <a:solidFill>
                  <a:schemeClr val="tx1"/>
                </a:solidFill>
              </a:endParaRPr>
            </a:p>
          </p:txBody>
        </p:sp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1A5CAE4D-C195-6B4F-985B-6758C273B816}"/>
                </a:ext>
              </a:extLst>
            </p:cNvPr>
            <p:cNvSpPr/>
            <p:nvPr/>
          </p:nvSpPr>
          <p:spPr>
            <a:xfrm rot="19048736">
              <a:off x="2871316" y="5452660"/>
              <a:ext cx="534390" cy="46997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E58683-D759-9841-BD44-59C639A86057}"/>
                </a:ext>
              </a:extLst>
            </p:cNvPr>
            <p:cNvSpPr/>
            <p:nvPr/>
          </p:nvSpPr>
          <p:spPr>
            <a:xfrm rot="2707309">
              <a:off x="5737594" y="5451295"/>
              <a:ext cx="534390" cy="46997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453C28-3F81-2140-B28F-8963DBF3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66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FC59D-9D1C-244F-BD0C-7FA11246B978}"/>
              </a:ext>
            </a:extLst>
          </p:cNvPr>
          <p:cNvSpPr txBox="1">
            <a:spLocks/>
          </p:cNvSpPr>
          <p:nvPr/>
        </p:nvSpPr>
        <p:spPr>
          <a:xfrm>
            <a:off x="628649" y="32841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/>
              <a:t>研究テーマの方向性</a:t>
            </a:r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1A63AA04-115B-1F47-8AC7-1F9586B2D3B2}"/>
              </a:ext>
            </a:extLst>
          </p:cNvPr>
          <p:cNvSpPr/>
          <p:nvPr/>
        </p:nvSpPr>
        <p:spPr>
          <a:xfrm rot="10800000">
            <a:off x="695110" y="2243143"/>
            <a:ext cx="330501" cy="361862"/>
          </a:xfrm>
          <a:prstGeom prst="rightArrow">
            <a:avLst>
              <a:gd name="adj1" fmla="val 5682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CE4F94B1-549A-5E4C-B6E1-2128ADB60F5A}"/>
              </a:ext>
            </a:extLst>
          </p:cNvPr>
          <p:cNvSpPr/>
          <p:nvPr/>
        </p:nvSpPr>
        <p:spPr>
          <a:xfrm>
            <a:off x="720510" y="1831785"/>
            <a:ext cx="330501" cy="361862"/>
          </a:xfrm>
          <a:prstGeom prst="rightArrow">
            <a:avLst>
              <a:gd name="adj1" fmla="val 5682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79E24F2A-8F6D-4945-B7D8-8EB3A6B63DC9}"/>
              </a:ext>
            </a:extLst>
          </p:cNvPr>
          <p:cNvGrpSpPr/>
          <p:nvPr/>
        </p:nvGrpSpPr>
        <p:grpSpPr>
          <a:xfrm>
            <a:off x="117831" y="1254258"/>
            <a:ext cx="2880000" cy="2826415"/>
            <a:chOff x="42812" y="921224"/>
            <a:chExt cx="2880000" cy="2826415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9422FAEA-599B-8246-9FCB-A2BBFD87341A}"/>
                </a:ext>
              </a:extLst>
            </p:cNvPr>
            <p:cNvSpPr/>
            <p:nvPr/>
          </p:nvSpPr>
          <p:spPr>
            <a:xfrm>
              <a:off x="42812" y="921224"/>
              <a:ext cx="2880000" cy="282641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 u="sng">
                  <a:solidFill>
                    <a:schemeClr val="tx1"/>
                  </a:solidFill>
                </a:rPr>
                <a:t>人</a:t>
              </a:r>
              <a:r>
                <a:rPr kumimoji="1" lang="en-US" altLang="ja-JP" sz="2800" b="1" u="sng" dirty="0">
                  <a:solidFill>
                    <a:schemeClr val="tx1"/>
                  </a:solidFill>
                </a:rPr>
                <a:t> </a:t>
              </a:r>
              <a:r>
                <a:rPr kumimoji="1" lang="en-US" altLang="ja-JP" sz="2800" b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kumimoji="1" lang="en-US" altLang="ja-JP" sz="2800" b="1" u="sng" dirty="0">
                  <a:solidFill>
                    <a:schemeClr val="tx1"/>
                  </a:solidFill>
                </a:rPr>
                <a:t> </a:t>
              </a:r>
              <a:r>
                <a:rPr kumimoji="1" lang="ja-JP" altLang="en-US" sz="2800" b="1" u="sng">
                  <a:solidFill>
                    <a:schemeClr val="tx1"/>
                  </a:solidFill>
                </a:rPr>
                <a:t>人</a:t>
              </a:r>
              <a:endParaRPr kumimoji="1" lang="en-US" altLang="ja-JP" sz="2800" u="sng" dirty="0">
                <a:solidFill>
                  <a:schemeClr val="tx1"/>
                </a:solidFill>
              </a:endParaRPr>
            </a:p>
            <a:p>
              <a:pPr algn="ctr"/>
              <a:endParaRPr lang="e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ja-JP" altLang="en-US" sz="2400">
                  <a:solidFill>
                    <a:schemeClr val="tx1"/>
                  </a:solidFill>
                </a:rPr>
                <a:t>人と人を繋ぐ</a:t>
              </a:r>
              <a:endParaRPr lang="e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" altLang="ja-JP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Babaypapa</a:t>
              </a:r>
              <a:endParaRPr kumimoji="1" lang="e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</a:t>
              </a:r>
              <a:r>
                <a:rPr kumimoji="1" lang="en-US" altLang="ja-JP" sz="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note.com</a:t>
              </a:r>
              <a:r>
                <a:rPr kumimoji="1" lang="en-US" altLang="ja-JP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kumimoji="1" lang="en-US" altLang="ja-JP" sz="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takecando</a:t>
              </a:r>
              <a:r>
                <a:rPr kumimoji="1" lang="en-US" altLang="ja-JP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/n/nbb24a22db843</a:t>
              </a:r>
            </a:p>
          </p:txBody>
        </p:sp>
        <p:pic>
          <p:nvPicPr>
            <p:cNvPr id="1028" name="Picture 4" descr="見出し画像">
              <a:extLst>
                <a:ext uri="{FF2B5EF4-FFF2-40B4-BE49-F238E27FC236}">
                  <a16:creationId xmlns:a16="http://schemas.microsoft.com/office/drawing/2014/main" id="{D9F095C7-E425-1F41-8706-B039937CC1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1" t="16088" r="15839" b="18757"/>
            <a:stretch/>
          </p:blipFill>
          <p:spPr bwMode="auto">
            <a:xfrm>
              <a:off x="705909" y="2133050"/>
              <a:ext cx="1553806" cy="7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1BA4431-5743-7246-BE12-B8EBA77F67C2}"/>
              </a:ext>
            </a:extLst>
          </p:cNvPr>
          <p:cNvGrpSpPr>
            <a:grpSpLocks noChangeAspect="1"/>
          </p:cNvGrpSpPr>
          <p:nvPr/>
        </p:nvGrpSpPr>
        <p:grpSpPr>
          <a:xfrm>
            <a:off x="183497" y="1297052"/>
            <a:ext cx="2748668" cy="1198755"/>
            <a:chOff x="-4961" y="1275759"/>
            <a:chExt cx="3072040" cy="1458000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2468E1E1-9EC1-874C-9C8A-2C8066CAE1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961" y="1275759"/>
              <a:ext cx="3072040" cy="1458000"/>
              <a:chOff x="-54389" y="1309886"/>
              <a:chExt cx="3074400" cy="1459120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0C75B74-9293-174D-A185-E963507C2E4D}"/>
                  </a:ext>
                </a:extLst>
              </p:cNvPr>
              <p:cNvGrpSpPr/>
              <p:nvPr/>
            </p:nvGrpSpPr>
            <p:grpSpPr>
              <a:xfrm>
                <a:off x="-54389" y="1779918"/>
                <a:ext cx="3074400" cy="989088"/>
                <a:chOff x="3034800" y="2402362"/>
                <a:chExt cx="3074400" cy="989088"/>
              </a:xfrm>
            </p:grpSpPr>
            <p:pic>
              <p:nvPicPr>
                <p:cNvPr id="22" name="グラフィックス 21" descr="男性 単色塗りつぶし">
                  <a:extLst>
                    <a:ext uri="{FF2B5EF4-FFF2-40B4-BE49-F238E27FC236}">
                      <a16:creationId xmlns:a16="http://schemas.microsoft.com/office/drawing/2014/main" id="{42F1948B-4572-B045-978F-667EEB6E6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4800" y="240236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グラフィックス 22" descr="男性 単色塗りつぶし">
                  <a:extLst>
                    <a:ext uri="{FF2B5EF4-FFF2-40B4-BE49-F238E27FC236}">
                      <a16:creationId xmlns:a16="http://schemas.microsoft.com/office/drawing/2014/main" id="{3687FC38-2244-D841-9136-3916903A27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4800" y="244651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グラフィックス 23" descr="ロボット 単色塗りつぶし">
                  <a:extLst>
                    <a:ext uri="{FF2B5EF4-FFF2-40B4-BE49-F238E27FC236}">
                      <a16:creationId xmlns:a16="http://schemas.microsoft.com/office/drawing/2014/main" id="{58320044-1FB7-034C-9655-0A2ACEC550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4800" y="247705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7" name="右矢印 26">
                  <a:extLst>
                    <a:ext uri="{FF2B5EF4-FFF2-40B4-BE49-F238E27FC236}">
                      <a16:creationId xmlns:a16="http://schemas.microsoft.com/office/drawing/2014/main" id="{7A304CFE-1EB0-2A46-8185-10D34526F963}"/>
                    </a:ext>
                  </a:extLst>
                </p:cNvPr>
                <p:cNvSpPr/>
                <p:nvPr/>
              </p:nvSpPr>
              <p:spPr>
                <a:xfrm rot="10800000">
                  <a:off x="5029200" y="2877617"/>
                  <a:ext cx="330501" cy="361862"/>
                </a:xfrm>
                <a:prstGeom prst="rightArrow">
                  <a:avLst>
                    <a:gd name="adj1" fmla="val 56829"/>
                    <a:gd name="adj2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1" name="右矢印 30">
                <a:extLst>
                  <a:ext uri="{FF2B5EF4-FFF2-40B4-BE49-F238E27FC236}">
                    <a16:creationId xmlns:a16="http://schemas.microsoft.com/office/drawing/2014/main" id="{D26215C3-0B61-EC4D-8ACE-7D087DF9C775}"/>
                  </a:ext>
                </a:extLst>
              </p:cNvPr>
              <p:cNvSpPr/>
              <p:nvPr/>
            </p:nvSpPr>
            <p:spPr>
              <a:xfrm>
                <a:off x="1940011" y="1831103"/>
                <a:ext cx="330501" cy="361862"/>
              </a:xfrm>
              <a:prstGeom prst="rightArrow">
                <a:avLst>
                  <a:gd name="adj1" fmla="val 56829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55CECF7-171B-5541-B114-F53C0D8E8DAE}"/>
                  </a:ext>
                </a:extLst>
              </p:cNvPr>
              <p:cNvSpPr txBox="1"/>
              <p:nvPr/>
            </p:nvSpPr>
            <p:spPr>
              <a:xfrm>
                <a:off x="745803" y="1309886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2800" b="1"/>
              </a:p>
            </p:txBody>
          </p:sp>
        </p:grp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EE284B32-B965-394B-84C1-C21E097FAEF8}"/>
                </a:ext>
              </a:extLst>
            </p:cNvPr>
            <p:cNvSpPr/>
            <p:nvPr/>
          </p:nvSpPr>
          <p:spPr>
            <a:xfrm rot="10800000">
              <a:off x="695109" y="2285177"/>
              <a:ext cx="330501" cy="361862"/>
            </a:xfrm>
            <a:prstGeom prst="rightArrow">
              <a:avLst>
                <a:gd name="adj1" fmla="val 56829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DEFC609-BBD1-FF44-A586-ED2854DC2392}"/>
                </a:ext>
              </a:extLst>
            </p:cNvPr>
            <p:cNvSpPr/>
            <p:nvPr/>
          </p:nvSpPr>
          <p:spPr>
            <a:xfrm>
              <a:off x="695109" y="1861107"/>
              <a:ext cx="330501" cy="361862"/>
            </a:xfrm>
            <a:prstGeom prst="rightArrow">
              <a:avLst>
                <a:gd name="adj1" fmla="val 56829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E1F270F-8EBC-1044-B444-A9F4A7F04F6D}"/>
              </a:ext>
            </a:extLst>
          </p:cNvPr>
          <p:cNvGrpSpPr/>
          <p:nvPr/>
        </p:nvGrpSpPr>
        <p:grpSpPr>
          <a:xfrm>
            <a:off x="3133121" y="1254259"/>
            <a:ext cx="2880000" cy="2826414"/>
            <a:chOff x="6413408" y="1288386"/>
            <a:chExt cx="2880000" cy="2826414"/>
          </a:xfrm>
        </p:grpSpPr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92051F89-95DB-A94C-B0AB-4C2B74C42E71}"/>
                </a:ext>
              </a:extLst>
            </p:cNvPr>
            <p:cNvSpPr/>
            <p:nvPr/>
          </p:nvSpPr>
          <p:spPr>
            <a:xfrm>
              <a:off x="6413408" y="1288386"/>
              <a:ext cx="2880000" cy="28264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 u="sng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人</a:t>
              </a:r>
              <a:endParaRPr kumimoji="1" lang="en-US" altLang="ja-JP" sz="2800" b="1" u="sng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algn="ctr"/>
              <a:endParaRPr kumimoji="1" lang="en-US" altLang="ja-JP" sz="2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algn="ctr"/>
              <a:endParaRPr kumimoji="1" lang="en-US" altLang="ja-JP" sz="2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algn="ctr"/>
              <a:endParaRPr kumimoji="1" lang="en-US" altLang="ja-JP" sz="2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algn="ctr"/>
              <a:endParaRPr kumimoji="1" lang="en-US" altLang="ja-JP" sz="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algn="ctr"/>
              <a:endParaRPr kumimoji="1" lang="en-US" altLang="ja-JP" sz="8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400">
                  <a:solidFill>
                    <a:schemeClr val="tx1"/>
                  </a:solidFill>
                </a:rPr>
                <a:t>ペットロボット</a:t>
              </a:r>
            </a:p>
            <a:p>
              <a:pPr algn="ctr"/>
              <a:r>
                <a:rPr lang="en" altLang="ja-JP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Aibo</a:t>
              </a:r>
              <a:r>
                <a:rPr lang="ja-JP" altLang="en-US" sz="2400">
                  <a:solidFill>
                    <a:schemeClr val="tx1"/>
                  </a:solidFill>
                </a:rPr>
                <a:t>など</a:t>
              </a:r>
            </a:p>
            <a:p>
              <a:pPr algn="ctr"/>
              <a:r>
                <a:rPr lang="en" altLang="ja-JP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</a:t>
              </a:r>
              <a:r>
                <a:rPr lang="en" altLang="ja-JP" sz="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aibo.sony.jp</a:t>
              </a:r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809E1E5B-357D-5541-B324-356A3DDAE582}"/>
                </a:ext>
              </a:extLst>
            </p:cNvPr>
            <p:cNvGrpSpPr/>
            <p:nvPr/>
          </p:nvGrpSpPr>
          <p:grpSpPr>
            <a:xfrm>
              <a:off x="6722176" y="1322840"/>
              <a:ext cx="1994400" cy="1224000"/>
              <a:chOff x="6688877" y="1182059"/>
              <a:chExt cx="1994400" cy="1459120"/>
            </a:xfrm>
          </p:grpSpPr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95738C81-BF2F-1D49-B2B2-A9CC4DA70315}"/>
                  </a:ext>
                </a:extLst>
              </p:cNvPr>
              <p:cNvGrpSpPr/>
              <p:nvPr/>
            </p:nvGrpSpPr>
            <p:grpSpPr>
              <a:xfrm>
                <a:off x="6688877" y="1182059"/>
                <a:ext cx="1994400" cy="1459120"/>
                <a:chOff x="-54389" y="1309886"/>
                <a:chExt cx="1994400" cy="1459120"/>
              </a:xfrm>
            </p:grpSpPr>
            <p:grpSp>
              <p:nvGrpSpPr>
                <p:cNvPr id="112" name="グループ化 111">
                  <a:extLst>
                    <a:ext uri="{FF2B5EF4-FFF2-40B4-BE49-F238E27FC236}">
                      <a16:creationId xmlns:a16="http://schemas.microsoft.com/office/drawing/2014/main" id="{C0E7DB51-17D6-364E-95B6-80B1E9A0E7BB}"/>
                    </a:ext>
                  </a:extLst>
                </p:cNvPr>
                <p:cNvGrpSpPr/>
                <p:nvPr/>
              </p:nvGrpSpPr>
              <p:grpSpPr>
                <a:xfrm>
                  <a:off x="-54389" y="1779918"/>
                  <a:ext cx="1994400" cy="989088"/>
                  <a:chOff x="3034800" y="2402362"/>
                  <a:chExt cx="1994400" cy="989088"/>
                </a:xfrm>
              </p:grpSpPr>
              <p:pic>
                <p:nvPicPr>
                  <p:cNvPr id="115" name="グラフィックス 114" descr="男性 単色塗りつぶし">
                    <a:extLst>
                      <a:ext uri="{FF2B5EF4-FFF2-40B4-BE49-F238E27FC236}">
                        <a16:creationId xmlns:a16="http://schemas.microsoft.com/office/drawing/2014/main" id="{9C5126E7-125F-B043-843E-9325D00F50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4800" y="2402362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グラフィックス 116" descr="ロボット 単色塗りつぶし">
                    <a:extLst>
                      <a:ext uri="{FF2B5EF4-FFF2-40B4-BE49-F238E27FC236}">
                        <a16:creationId xmlns:a16="http://schemas.microsoft.com/office/drawing/2014/main" id="{7F800959-7C75-AA4C-8C6A-4F6601EE89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4800" y="2477050"/>
                    <a:ext cx="914400" cy="914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4" name="テキスト ボックス 113">
                  <a:extLst>
                    <a:ext uri="{FF2B5EF4-FFF2-40B4-BE49-F238E27FC236}">
                      <a16:creationId xmlns:a16="http://schemas.microsoft.com/office/drawing/2014/main" id="{F2F8EF96-F89A-9548-A09D-E68A4B0E9508}"/>
                    </a:ext>
                  </a:extLst>
                </p:cNvPr>
                <p:cNvSpPr txBox="1"/>
                <p:nvPr/>
              </p:nvSpPr>
              <p:spPr>
                <a:xfrm>
                  <a:off x="745803" y="1309886"/>
                  <a:ext cx="18473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sz="2800" b="1"/>
                </a:p>
              </p:txBody>
            </p:sp>
          </p:grpSp>
          <p:sp>
            <p:nvSpPr>
              <p:cNvPr id="119" name="右矢印 118">
                <a:extLst>
                  <a:ext uri="{FF2B5EF4-FFF2-40B4-BE49-F238E27FC236}">
                    <a16:creationId xmlns:a16="http://schemas.microsoft.com/office/drawing/2014/main" id="{D35C3A71-E053-3449-8C9E-3C94BAF0778F}"/>
                  </a:ext>
                </a:extLst>
              </p:cNvPr>
              <p:cNvSpPr/>
              <p:nvPr/>
            </p:nvSpPr>
            <p:spPr>
              <a:xfrm rot="10800000">
                <a:off x="7438375" y="2157350"/>
                <a:ext cx="330501" cy="361862"/>
              </a:xfrm>
              <a:prstGeom prst="rightArrow">
                <a:avLst>
                  <a:gd name="adj1" fmla="val 56829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右矢印 119">
                <a:extLst>
                  <a:ext uri="{FF2B5EF4-FFF2-40B4-BE49-F238E27FC236}">
                    <a16:creationId xmlns:a16="http://schemas.microsoft.com/office/drawing/2014/main" id="{75380197-77EF-9D4B-8857-C296BB8950CD}"/>
                  </a:ext>
                </a:extLst>
              </p:cNvPr>
              <p:cNvSpPr/>
              <p:nvPr/>
            </p:nvSpPr>
            <p:spPr>
              <a:xfrm>
                <a:off x="7438375" y="1733280"/>
                <a:ext cx="330501" cy="361862"/>
              </a:xfrm>
              <a:prstGeom prst="rightArrow">
                <a:avLst>
                  <a:gd name="adj1" fmla="val 56829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50" name="図 49" descr="屋内, 座る, テーブル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A69D8AC6-5E78-6643-A745-D81AB790C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108" t="4275" r="47214" b="9821"/>
            <a:stretch/>
          </p:blipFill>
          <p:spPr>
            <a:xfrm>
              <a:off x="7437830" y="2536371"/>
              <a:ext cx="728690" cy="720000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816054D8-690B-DC46-BBF2-32514E8A0DCC}"/>
              </a:ext>
            </a:extLst>
          </p:cNvPr>
          <p:cNvGrpSpPr/>
          <p:nvPr/>
        </p:nvGrpSpPr>
        <p:grpSpPr>
          <a:xfrm>
            <a:off x="6148411" y="1249732"/>
            <a:ext cx="2880000" cy="2826414"/>
            <a:chOff x="2859080" y="1283859"/>
            <a:chExt cx="2880000" cy="2826414"/>
          </a:xfrm>
        </p:grpSpPr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B412176-36A8-464E-A679-7F5AF5E22271}"/>
                </a:ext>
              </a:extLst>
            </p:cNvPr>
            <p:cNvSpPr/>
            <p:nvPr/>
          </p:nvSpPr>
          <p:spPr>
            <a:xfrm>
              <a:off x="2859080" y="1283859"/>
              <a:ext cx="2880000" cy="28264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 u="sng">
                  <a:solidFill>
                    <a:schemeClr val="tx1"/>
                  </a:solidFill>
                </a:rPr>
                <a:t>犬</a:t>
              </a:r>
              <a:endParaRPr kumimoji="1" lang="en-US" altLang="ja-JP" sz="2400" u="sng" dirty="0">
                <a:solidFill>
                  <a:schemeClr val="tx1"/>
                </a:solidFill>
              </a:endParaRPr>
            </a:p>
            <a:p>
              <a:pPr algn="ctr"/>
              <a:endPara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ja-JP" altLang="en-US" sz="2400">
                  <a:solidFill>
                    <a:schemeClr val="tx1"/>
                  </a:solidFill>
                </a:rPr>
                <a:t>ペットフィットネス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VARRAM</a:t>
              </a:r>
              <a:r>
                <a:rPr kumimoji="1" lang="ja-JP" altLang="en-US"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など</a:t>
              </a:r>
              <a:endPara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</a:t>
              </a:r>
              <a:r>
                <a:rPr kumimoji="1" lang="en-US" altLang="ja-JP" sz="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jp.varram.com</a:t>
              </a:r>
              <a:endParaRPr kumimoji="1"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45B09D93-2A08-5344-8725-39899C3BEBAE}"/>
                </a:ext>
              </a:extLst>
            </p:cNvPr>
            <p:cNvGrpSpPr/>
            <p:nvPr/>
          </p:nvGrpSpPr>
          <p:grpSpPr>
            <a:xfrm>
              <a:off x="3526368" y="1331179"/>
              <a:ext cx="1782389" cy="1224000"/>
              <a:chOff x="3114003" y="1409925"/>
              <a:chExt cx="1968808" cy="1471349"/>
            </a:xfrm>
          </p:grpSpPr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3778F7C3-86FA-D849-A75A-34A7F61B3F79}"/>
                  </a:ext>
                </a:extLst>
              </p:cNvPr>
              <p:cNvGrpSpPr/>
              <p:nvPr/>
            </p:nvGrpSpPr>
            <p:grpSpPr>
              <a:xfrm>
                <a:off x="3888603" y="1409925"/>
                <a:ext cx="1194208" cy="1459120"/>
                <a:chOff x="745803" y="1309886"/>
                <a:chExt cx="1194208" cy="1459120"/>
              </a:xfrm>
            </p:grpSpPr>
            <p:pic>
              <p:nvPicPr>
                <p:cNvPr id="45" name="グラフィックス 44" descr="ロボット 単色塗りつぶし">
                  <a:extLst>
                    <a:ext uri="{FF2B5EF4-FFF2-40B4-BE49-F238E27FC236}">
                      <a16:creationId xmlns:a16="http://schemas.microsoft.com/office/drawing/2014/main" id="{13F3B08A-CF2C-914E-A3E4-3C6C4388F9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611" y="185460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F54FF9CD-5F6C-3247-8562-EFD1BD27A860}"/>
                    </a:ext>
                  </a:extLst>
                </p:cNvPr>
                <p:cNvSpPr txBox="1"/>
                <p:nvPr/>
              </p:nvSpPr>
              <p:spPr>
                <a:xfrm>
                  <a:off x="745803" y="1309886"/>
                  <a:ext cx="18473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sz="2800" b="1"/>
                </a:p>
              </p:txBody>
            </p:sp>
          </p:grpSp>
          <p:sp>
            <p:nvSpPr>
              <p:cNvPr id="47" name="右矢印 46">
                <a:extLst>
                  <a:ext uri="{FF2B5EF4-FFF2-40B4-BE49-F238E27FC236}">
                    <a16:creationId xmlns:a16="http://schemas.microsoft.com/office/drawing/2014/main" id="{51CF4DA6-8DAB-374C-AC1D-8F6499314449}"/>
                  </a:ext>
                </a:extLst>
              </p:cNvPr>
              <p:cNvSpPr/>
              <p:nvPr/>
            </p:nvSpPr>
            <p:spPr>
              <a:xfrm rot="10800000">
                <a:off x="3860566" y="2378715"/>
                <a:ext cx="330501" cy="361862"/>
              </a:xfrm>
              <a:prstGeom prst="rightArrow">
                <a:avLst>
                  <a:gd name="adj1" fmla="val 56829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右矢印 47">
                <a:extLst>
                  <a:ext uri="{FF2B5EF4-FFF2-40B4-BE49-F238E27FC236}">
                    <a16:creationId xmlns:a16="http://schemas.microsoft.com/office/drawing/2014/main" id="{C9340724-7ABD-A641-AFC2-0B3DD05297FE}"/>
                  </a:ext>
                </a:extLst>
              </p:cNvPr>
              <p:cNvSpPr/>
              <p:nvPr/>
            </p:nvSpPr>
            <p:spPr>
              <a:xfrm>
                <a:off x="3860566" y="1954645"/>
                <a:ext cx="330501" cy="361862"/>
              </a:xfrm>
              <a:prstGeom prst="rightArrow">
                <a:avLst>
                  <a:gd name="adj1" fmla="val 56829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グラフィックス 48" descr="犬 単色塗りつぶし">
                <a:extLst>
                  <a:ext uri="{FF2B5EF4-FFF2-40B4-BE49-F238E27FC236}">
                    <a16:creationId xmlns:a16="http://schemas.microsoft.com/office/drawing/2014/main" id="{48029328-3369-4E41-BB84-AFD0356E3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14003" y="1966874"/>
                <a:ext cx="723109" cy="914400"/>
              </a:xfrm>
              <a:prstGeom prst="rect">
                <a:avLst/>
              </a:prstGeom>
            </p:spPr>
          </p:pic>
        </p:grpSp>
        <p:pic>
          <p:nvPicPr>
            <p:cNvPr id="52" name="図 51" descr="モニター画面に映るビデオゲームのリモコン&#10;&#10;低い精度で自動的に生成された説明">
              <a:extLst>
                <a:ext uri="{FF2B5EF4-FFF2-40B4-BE49-F238E27FC236}">
                  <a16:creationId xmlns:a16="http://schemas.microsoft.com/office/drawing/2014/main" id="{D05AA73A-B1DD-3B45-AD44-1669DB5FC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693" t="13967" r="17129" b="43042"/>
            <a:stretch/>
          </p:blipFill>
          <p:spPr>
            <a:xfrm>
              <a:off x="3765493" y="2541115"/>
              <a:ext cx="1067173" cy="720000"/>
            </a:xfrm>
            <a:prstGeom prst="rect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8E49B3-9F4A-9647-8405-5235D0614B18}"/>
              </a:ext>
            </a:extLst>
          </p:cNvPr>
          <p:cNvGrpSpPr/>
          <p:nvPr/>
        </p:nvGrpSpPr>
        <p:grpSpPr>
          <a:xfrm>
            <a:off x="4622111" y="4224719"/>
            <a:ext cx="4320966" cy="2159782"/>
            <a:chOff x="4791157" y="4468643"/>
            <a:chExt cx="4320966" cy="2159782"/>
          </a:xfrm>
        </p:grpSpPr>
        <p:sp>
          <p:nvSpPr>
            <p:cNvPr id="122" name="角丸四角形 121">
              <a:extLst>
                <a:ext uri="{FF2B5EF4-FFF2-40B4-BE49-F238E27FC236}">
                  <a16:creationId xmlns:a16="http://schemas.microsoft.com/office/drawing/2014/main" id="{E0429D13-2C53-844C-9E58-DDDEA63DDF03}"/>
                </a:ext>
              </a:extLst>
            </p:cNvPr>
            <p:cNvSpPr/>
            <p:nvPr/>
          </p:nvSpPr>
          <p:spPr>
            <a:xfrm>
              <a:off x="4791157" y="4468643"/>
              <a:ext cx="4320966" cy="2159782"/>
            </a:xfrm>
            <a:prstGeom prst="roundRect">
              <a:avLst/>
            </a:prstGeom>
            <a:solidFill>
              <a:srgbClr val="EFB2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 u="sng">
                  <a:solidFill>
                    <a:schemeClr val="tx1"/>
                  </a:solidFill>
                </a:rPr>
                <a:t>犬</a:t>
              </a:r>
              <a:r>
                <a:rPr kumimoji="1" lang="en-US" altLang="ja-JP" sz="2800" b="1" u="sng" dirty="0">
                  <a:solidFill>
                    <a:schemeClr val="tx1"/>
                  </a:solidFill>
                </a:rPr>
                <a:t> </a:t>
              </a:r>
              <a:r>
                <a:rPr kumimoji="1" lang="en-US" altLang="ja-JP" sz="2800" b="1" u="sng" dirty="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to</a:t>
              </a:r>
              <a:r>
                <a:rPr kumimoji="1" lang="en-US" altLang="ja-JP" sz="2800" b="1" u="sng" dirty="0">
                  <a:solidFill>
                    <a:schemeClr val="tx1"/>
                  </a:solidFill>
                </a:rPr>
                <a:t> </a:t>
              </a:r>
              <a:r>
                <a:rPr kumimoji="1" lang="ja-JP" altLang="en-US" sz="2800" b="1" u="sng">
                  <a:solidFill>
                    <a:schemeClr val="tx1"/>
                  </a:solidFill>
                </a:rPr>
                <a:t>人</a:t>
              </a:r>
              <a:endParaRPr kumimoji="1" lang="en-US" altLang="ja-JP" sz="2400" u="sng" dirty="0">
                <a:solidFill>
                  <a:schemeClr val="tx1"/>
                </a:solidFill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E173B797-80E7-0E4D-A0C0-08281E8807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1692" y="4971562"/>
              <a:ext cx="2619896" cy="1264358"/>
              <a:chOff x="3114003" y="1409925"/>
              <a:chExt cx="3048808" cy="1471349"/>
            </a:xfrm>
          </p:grpSpPr>
          <p:grpSp>
            <p:nvGrpSpPr>
              <p:cNvPr id="81" name="グループ化 80">
                <a:extLst>
                  <a:ext uri="{FF2B5EF4-FFF2-40B4-BE49-F238E27FC236}">
                    <a16:creationId xmlns:a16="http://schemas.microsoft.com/office/drawing/2014/main" id="{3B2D51B3-C6C0-1D4F-AB2F-935FA65FB874}"/>
                  </a:ext>
                </a:extLst>
              </p:cNvPr>
              <p:cNvGrpSpPr/>
              <p:nvPr/>
            </p:nvGrpSpPr>
            <p:grpSpPr>
              <a:xfrm>
                <a:off x="3888603" y="1409925"/>
                <a:ext cx="2274208" cy="1459120"/>
                <a:chOff x="745803" y="1309886"/>
                <a:chExt cx="2274208" cy="1459120"/>
              </a:xfrm>
            </p:grpSpPr>
            <p:grpSp>
              <p:nvGrpSpPr>
                <p:cNvPr id="85" name="グループ化 84">
                  <a:extLst>
                    <a:ext uri="{FF2B5EF4-FFF2-40B4-BE49-F238E27FC236}">
                      <a16:creationId xmlns:a16="http://schemas.microsoft.com/office/drawing/2014/main" id="{94200927-2A55-6645-B4A9-FAD902529FF6}"/>
                    </a:ext>
                  </a:extLst>
                </p:cNvPr>
                <p:cNvGrpSpPr/>
                <p:nvPr/>
              </p:nvGrpSpPr>
              <p:grpSpPr>
                <a:xfrm>
                  <a:off x="1025611" y="1824071"/>
                  <a:ext cx="1994400" cy="944935"/>
                  <a:chOff x="4114800" y="2446515"/>
                  <a:chExt cx="1994400" cy="944935"/>
                </a:xfrm>
              </p:grpSpPr>
              <p:pic>
                <p:nvPicPr>
                  <p:cNvPr id="88" name="グラフィックス 87" descr="男性 単色塗りつぶし">
                    <a:extLst>
                      <a:ext uri="{FF2B5EF4-FFF2-40B4-BE49-F238E27FC236}">
                        <a16:creationId xmlns:a16="http://schemas.microsoft.com/office/drawing/2014/main" id="{26EAA047-771E-114B-BABA-6F6175877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94800" y="244651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89" name="グラフィックス 88" descr="ロボット 単色塗りつぶし">
                    <a:extLst>
                      <a:ext uri="{FF2B5EF4-FFF2-40B4-BE49-F238E27FC236}">
                        <a16:creationId xmlns:a16="http://schemas.microsoft.com/office/drawing/2014/main" id="{12564B9B-B255-1E41-B8A9-9D10074DAD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4800" y="2477050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90" name="右矢印 89">
                    <a:extLst>
                      <a:ext uri="{FF2B5EF4-FFF2-40B4-BE49-F238E27FC236}">
                        <a16:creationId xmlns:a16="http://schemas.microsoft.com/office/drawing/2014/main" id="{F7F64958-D52F-4441-9729-ADEC66FEA2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982032" y="2879620"/>
                    <a:ext cx="330501" cy="361862"/>
                  </a:xfrm>
                  <a:prstGeom prst="rightArrow">
                    <a:avLst>
                      <a:gd name="adj1" fmla="val 56829"/>
                      <a:gd name="adj2" fmla="val 5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6" name="右矢印 85">
                  <a:extLst>
                    <a:ext uri="{FF2B5EF4-FFF2-40B4-BE49-F238E27FC236}">
                      <a16:creationId xmlns:a16="http://schemas.microsoft.com/office/drawing/2014/main" id="{08BD766E-6E9E-BD4C-A829-13C05630422B}"/>
                    </a:ext>
                  </a:extLst>
                </p:cNvPr>
                <p:cNvSpPr/>
                <p:nvPr/>
              </p:nvSpPr>
              <p:spPr>
                <a:xfrm>
                  <a:off x="1892843" y="1833106"/>
                  <a:ext cx="330501" cy="361862"/>
                </a:xfrm>
                <a:prstGeom prst="rightArrow">
                  <a:avLst>
                    <a:gd name="adj1" fmla="val 56829"/>
                    <a:gd name="adj2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テキスト ボックス 86">
                  <a:extLst>
                    <a:ext uri="{FF2B5EF4-FFF2-40B4-BE49-F238E27FC236}">
                      <a16:creationId xmlns:a16="http://schemas.microsoft.com/office/drawing/2014/main" id="{E8BFCD54-BA4E-1B45-823E-34C43C3D9C3E}"/>
                    </a:ext>
                  </a:extLst>
                </p:cNvPr>
                <p:cNvSpPr txBox="1"/>
                <p:nvPr/>
              </p:nvSpPr>
              <p:spPr>
                <a:xfrm>
                  <a:off x="745803" y="1309886"/>
                  <a:ext cx="18473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sz="2800" b="1"/>
                </a:p>
              </p:txBody>
            </p:sp>
          </p:grpSp>
          <p:sp>
            <p:nvSpPr>
              <p:cNvPr id="82" name="右矢印 81">
                <a:extLst>
                  <a:ext uri="{FF2B5EF4-FFF2-40B4-BE49-F238E27FC236}">
                    <a16:creationId xmlns:a16="http://schemas.microsoft.com/office/drawing/2014/main" id="{915F74AC-C872-3C44-8437-4330AA4C3B38}"/>
                  </a:ext>
                </a:extLst>
              </p:cNvPr>
              <p:cNvSpPr/>
              <p:nvPr/>
            </p:nvSpPr>
            <p:spPr>
              <a:xfrm rot="10800000">
                <a:off x="3860566" y="2378715"/>
                <a:ext cx="330501" cy="361862"/>
              </a:xfrm>
              <a:prstGeom prst="rightArrow">
                <a:avLst>
                  <a:gd name="adj1" fmla="val 56829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右矢印 82">
                <a:extLst>
                  <a:ext uri="{FF2B5EF4-FFF2-40B4-BE49-F238E27FC236}">
                    <a16:creationId xmlns:a16="http://schemas.microsoft.com/office/drawing/2014/main" id="{045D2B7F-C05B-4A4F-85D0-81027D12063F}"/>
                  </a:ext>
                </a:extLst>
              </p:cNvPr>
              <p:cNvSpPr/>
              <p:nvPr/>
            </p:nvSpPr>
            <p:spPr>
              <a:xfrm>
                <a:off x="3860566" y="1954645"/>
                <a:ext cx="330501" cy="361862"/>
              </a:xfrm>
              <a:prstGeom prst="rightArrow">
                <a:avLst>
                  <a:gd name="adj1" fmla="val 56829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84" name="グラフィックス 83" descr="犬 単色塗りつぶし">
                <a:extLst>
                  <a:ext uri="{FF2B5EF4-FFF2-40B4-BE49-F238E27FC236}">
                    <a16:creationId xmlns:a16="http://schemas.microsoft.com/office/drawing/2014/main" id="{D85D031F-D9E2-C84A-9BEE-3E67B529A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14003" y="1966874"/>
                <a:ext cx="723109" cy="914400"/>
              </a:xfrm>
              <a:prstGeom prst="rect">
                <a:avLst/>
              </a:prstGeom>
            </p:spPr>
          </p:pic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6635266-E090-5445-9E55-7E9ED19CD7C5}"/>
              </a:ext>
            </a:extLst>
          </p:cNvPr>
          <p:cNvGrpSpPr/>
          <p:nvPr/>
        </p:nvGrpSpPr>
        <p:grpSpPr>
          <a:xfrm>
            <a:off x="200923" y="4224719"/>
            <a:ext cx="4320965" cy="2160000"/>
            <a:chOff x="140774" y="4470917"/>
            <a:chExt cx="4320965" cy="2160000"/>
          </a:xfrm>
        </p:grpSpPr>
        <p:sp>
          <p:nvSpPr>
            <p:cNvPr id="55" name="角丸四角形 54">
              <a:extLst>
                <a:ext uri="{FF2B5EF4-FFF2-40B4-BE49-F238E27FC236}">
                  <a16:creationId xmlns:a16="http://schemas.microsoft.com/office/drawing/2014/main" id="{7C47587B-6519-CB4B-B078-0B81212771A7}"/>
                </a:ext>
              </a:extLst>
            </p:cNvPr>
            <p:cNvSpPr/>
            <p:nvPr/>
          </p:nvSpPr>
          <p:spPr>
            <a:xfrm>
              <a:off x="140774" y="4470917"/>
              <a:ext cx="4320965" cy="2160000"/>
            </a:xfrm>
            <a:prstGeom prst="roundRect">
              <a:avLst/>
            </a:prstGeom>
            <a:solidFill>
              <a:srgbClr val="EFB2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 u="sng">
                  <a:solidFill>
                    <a:schemeClr val="tx1"/>
                  </a:solidFill>
                </a:rPr>
                <a:t>弱いロボット</a:t>
              </a:r>
              <a:endParaRPr kumimoji="1" lang="en-US" altLang="ja-JP" sz="2400" u="sng" dirty="0">
                <a:solidFill>
                  <a:schemeClr val="tx1"/>
                </a:solidFill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ja-JP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1716C29C-D2D0-4943-B032-E0063E8F5B9D}"/>
                </a:ext>
              </a:extLst>
            </p:cNvPr>
            <p:cNvGrpSpPr/>
            <p:nvPr/>
          </p:nvGrpSpPr>
          <p:grpSpPr>
            <a:xfrm>
              <a:off x="1444344" y="5401392"/>
              <a:ext cx="1713824" cy="812000"/>
              <a:chOff x="7550699" y="5577914"/>
              <a:chExt cx="1713824" cy="812000"/>
            </a:xfrm>
          </p:grpSpPr>
          <p:pic>
            <p:nvPicPr>
              <p:cNvPr id="60" name="グラフィックス 59" descr="男性 単色塗りつぶし">
                <a:extLst>
                  <a:ext uri="{FF2B5EF4-FFF2-40B4-BE49-F238E27FC236}">
                    <a16:creationId xmlns:a16="http://schemas.microsoft.com/office/drawing/2014/main" id="{5C2061E7-363A-884E-AD0F-C104A5FAF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478763" y="5577914"/>
                <a:ext cx="785760" cy="785761"/>
              </a:xfrm>
              <a:prstGeom prst="rect">
                <a:avLst/>
              </a:prstGeom>
            </p:spPr>
          </p:pic>
          <p:pic>
            <p:nvPicPr>
              <p:cNvPr id="61" name="グラフィックス 60" descr="ロボット 単色塗りつぶし">
                <a:extLst>
                  <a:ext uri="{FF2B5EF4-FFF2-40B4-BE49-F238E27FC236}">
                    <a16:creationId xmlns:a16="http://schemas.microsoft.com/office/drawing/2014/main" id="{2B916888-6761-254F-889F-78B5533AF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550699" y="5604153"/>
                <a:ext cx="785760" cy="785761"/>
              </a:xfrm>
              <a:prstGeom prst="rect">
                <a:avLst/>
              </a:prstGeom>
            </p:spPr>
          </p:pic>
          <p:sp>
            <p:nvSpPr>
              <p:cNvPr id="62" name="右矢印 61">
                <a:extLst>
                  <a:ext uri="{FF2B5EF4-FFF2-40B4-BE49-F238E27FC236}">
                    <a16:creationId xmlns:a16="http://schemas.microsoft.com/office/drawing/2014/main" id="{B2C2A630-71EC-4847-AF72-8F8F2756E00F}"/>
                  </a:ext>
                </a:extLst>
              </p:cNvPr>
              <p:cNvSpPr/>
              <p:nvPr/>
            </p:nvSpPr>
            <p:spPr>
              <a:xfrm rot="10800000">
                <a:off x="8295927" y="5950089"/>
                <a:ext cx="284005" cy="310955"/>
              </a:xfrm>
              <a:prstGeom prst="rightArrow">
                <a:avLst>
                  <a:gd name="adj1" fmla="val 56829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右矢印 62">
                <a:extLst>
                  <a:ext uri="{FF2B5EF4-FFF2-40B4-BE49-F238E27FC236}">
                    <a16:creationId xmlns:a16="http://schemas.microsoft.com/office/drawing/2014/main" id="{C356C902-CB55-604A-8749-0D7D750E8043}"/>
                  </a:ext>
                </a:extLst>
              </p:cNvPr>
              <p:cNvSpPr/>
              <p:nvPr/>
            </p:nvSpPr>
            <p:spPr>
              <a:xfrm>
                <a:off x="8295927" y="5585678"/>
                <a:ext cx="284005" cy="310955"/>
              </a:xfrm>
              <a:prstGeom prst="rightArrow">
                <a:avLst>
                  <a:gd name="adj1" fmla="val 56829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735AA18F-3421-0D42-B282-8F792650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94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133A1D-11FF-FA40-A874-754E1210825F}"/>
              </a:ext>
            </a:extLst>
          </p:cNvPr>
          <p:cNvSpPr txBox="1">
            <a:spLocks/>
          </p:cNvSpPr>
          <p:nvPr/>
        </p:nvSpPr>
        <p:spPr>
          <a:xfrm>
            <a:off x="628649" y="32841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/>
              <a:t>研究テーマの方向性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D69E69-6857-A449-A1D0-FDD2D2987E79}"/>
              </a:ext>
            </a:extLst>
          </p:cNvPr>
          <p:cNvSpPr txBox="1"/>
          <p:nvPr/>
        </p:nvSpPr>
        <p:spPr>
          <a:xfrm>
            <a:off x="4152510" y="4105300"/>
            <a:ext cx="419488" cy="81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AC9DC0E3-DD75-824F-93C6-1E2C8EC37607}"/>
              </a:ext>
            </a:extLst>
          </p:cNvPr>
          <p:cNvGrpSpPr/>
          <p:nvPr/>
        </p:nvGrpSpPr>
        <p:grpSpPr>
          <a:xfrm>
            <a:off x="505157" y="5369340"/>
            <a:ext cx="8133682" cy="1032281"/>
            <a:chOff x="505158" y="5511686"/>
            <a:chExt cx="8133682" cy="1032281"/>
          </a:xfrm>
        </p:grpSpPr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73B9D796-2C2E-2348-A98C-413091B37FDB}"/>
                </a:ext>
              </a:extLst>
            </p:cNvPr>
            <p:cNvSpPr/>
            <p:nvPr/>
          </p:nvSpPr>
          <p:spPr>
            <a:xfrm>
              <a:off x="505158" y="5511686"/>
              <a:ext cx="8133682" cy="102321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犬型ロボット</a:t>
              </a:r>
              <a:endParaRPr kumimoji="1" lang="en-US" altLang="ja-JP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グラフィックス 17" descr="ロボット 単色塗りつぶし">
              <a:extLst>
                <a:ext uri="{FF2B5EF4-FFF2-40B4-BE49-F238E27FC236}">
                  <a16:creationId xmlns:a16="http://schemas.microsoft.com/office/drawing/2014/main" id="{B5F51060-9A14-684C-BA88-045755794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15697" y="5520824"/>
              <a:ext cx="1023143" cy="1023143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E5CB85F-DCF1-B649-8FFD-3E03A3B0F6EF}"/>
              </a:ext>
            </a:extLst>
          </p:cNvPr>
          <p:cNvSpPr txBox="1"/>
          <p:nvPr/>
        </p:nvSpPr>
        <p:spPr>
          <a:xfrm>
            <a:off x="3701071" y="2334334"/>
            <a:ext cx="167240" cy="81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032618-4FD7-714D-AE75-31AEB42346D1}"/>
              </a:ext>
            </a:extLst>
          </p:cNvPr>
          <p:cNvGrpSpPr/>
          <p:nvPr/>
        </p:nvGrpSpPr>
        <p:grpSpPr>
          <a:xfrm>
            <a:off x="505158" y="3551815"/>
            <a:ext cx="8133682" cy="1032356"/>
            <a:chOff x="505158" y="3927035"/>
            <a:chExt cx="8133682" cy="1032356"/>
          </a:xfrm>
        </p:grpSpPr>
        <p:sp>
          <p:nvSpPr>
            <p:cNvPr id="23" name="角丸四角形 22">
              <a:extLst>
                <a:ext uri="{FF2B5EF4-FFF2-40B4-BE49-F238E27FC236}">
                  <a16:creationId xmlns:a16="http://schemas.microsoft.com/office/drawing/2014/main" id="{FC231277-1420-084E-952B-146B4D69DFB8}"/>
                </a:ext>
              </a:extLst>
            </p:cNvPr>
            <p:cNvSpPr/>
            <p:nvPr/>
          </p:nvSpPr>
          <p:spPr>
            <a:xfrm>
              <a:off x="505158" y="3927035"/>
              <a:ext cx="8133682" cy="102321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ja-JP" altLang="en-US" sz="4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犬型ロボットの頭脳の開発</a:t>
              </a:r>
              <a:endPara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グラフィックス 25" descr="人工知能 単色塗りつぶし">
              <a:extLst>
                <a:ext uri="{FF2B5EF4-FFF2-40B4-BE49-F238E27FC236}">
                  <a16:creationId xmlns:a16="http://schemas.microsoft.com/office/drawing/2014/main" id="{AA69CB13-EE0A-B940-A2A9-49090E285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5624" y="3936175"/>
              <a:ext cx="1023216" cy="1023216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8291B94E-120B-9C42-A7FD-68776C3A98DC}"/>
              </a:ext>
            </a:extLst>
          </p:cNvPr>
          <p:cNvGrpSpPr/>
          <p:nvPr/>
        </p:nvGrpSpPr>
        <p:grpSpPr>
          <a:xfrm>
            <a:off x="505158" y="1733173"/>
            <a:ext cx="8133682" cy="1033473"/>
            <a:chOff x="505158" y="2334334"/>
            <a:chExt cx="8133682" cy="1033473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20321FC5-DE09-2E43-97D8-155E1C8CA402}"/>
                </a:ext>
              </a:extLst>
            </p:cNvPr>
            <p:cNvGrpSpPr/>
            <p:nvPr/>
          </p:nvGrpSpPr>
          <p:grpSpPr>
            <a:xfrm>
              <a:off x="505158" y="2334334"/>
              <a:ext cx="8133682" cy="1023216"/>
              <a:chOff x="1779454" y="2169804"/>
              <a:chExt cx="3242711" cy="1635611"/>
            </a:xfrm>
          </p:grpSpPr>
          <p:sp>
            <p:nvSpPr>
              <p:cNvPr id="31" name="角丸四角形 30">
                <a:extLst>
                  <a:ext uri="{FF2B5EF4-FFF2-40B4-BE49-F238E27FC236}">
                    <a16:creationId xmlns:a16="http://schemas.microsoft.com/office/drawing/2014/main" id="{7D08BCA3-92FD-2A49-8AEF-085FDB8382F0}"/>
                  </a:ext>
                </a:extLst>
              </p:cNvPr>
              <p:cNvSpPr/>
              <p:nvPr/>
            </p:nvSpPr>
            <p:spPr>
              <a:xfrm>
                <a:off x="1779454" y="2169804"/>
                <a:ext cx="3242711" cy="163561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ja-JP" altLang="en-US" sz="4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犬の行動分析</a:t>
                </a:r>
                <a:endParaRPr kumimoji="1" lang="en-US" altLang="ja-JP" sz="4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AD635002-73B2-6A4B-B197-86A83F1D862A}"/>
                  </a:ext>
                </a:extLst>
              </p:cNvPr>
              <p:cNvSpPr txBox="1"/>
              <p:nvPr/>
            </p:nvSpPr>
            <p:spPr>
              <a:xfrm>
                <a:off x="4176496" y="3085199"/>
                <a:ext cx="167240" cy="435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2800" b="1"/>
              </a:p>
            </p:txBody>
          </p:sp>
        </p:grpSp>
        <p:pic>
          <p:nvPicPr>
            <p:cNvPr id="34" name="グラフィックス 33" descr="犬 単色塗りつぶし">
              <a:extLst>
                <a:ext uri="{FF2B5EF4-FFF2-40B4-BE49-F238E27FC236}">
                  <a16:creationId xmlns:a16="http://schemas.microsoft.com/office/drawing/2014/main" id="{2CE65497-0886-E44F-B93C-E0C8503E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11712" y="2340679"/>
              <a:ext cx="1027128" cy="1027128"/>
            </a:xfrm>
            <a:prstGeom prst="rect">
              <a:avLst/>
            </a:prstGeom>
          </p:spPr>
        </p:pic>
      </p:grpSp>
      <p:sp>
        <p:nvSpPr>
          <p:cNvPr id="40" name="下矢印 39">
            <a:extLst>
              <a:ext uri="{FF2B5EF4-FFF2-40B4-BE49-F238E27FC236}">
                <a16:creationId xmlns:a16="http://schemas.microsoft.com/office/drawing/2014/main" id="{27E2F17F-91C4-5E43-9FBA-EB33F87C3A49}"/>
              </a:ext>
            </a:extLst>
          </p:cNvPr>
          <p:cNvSpPr/>
          <p:nvPr/>
        </p:nvSpPr>
        <p:spPr>
          <a:xfrm>
            <a:off x="4304803" y="2924245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下矢印 40">
            <a:extLst>
              <a:ext uri="{FF2B5EF4-FFF2-40B4-BE49-F238E27FC236}">
                <a16:creationId xmlns:a16="http://schemas.microsoft.com/office/drawing/2014/main" id="{95C3D5BB-B990-3C43-885B-C08F6484B3DF}"/>
              </a:ext>
            </a:extLst>
          </p:cNvPr>
          <p:cNvSpPr/>
          <p:nvPr/>
        </p:nvSpPr>
        <p:spPr>
          <a:xfrm>
            <a:off x="4304803" y="4741770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1E5C570-A1D7-C541-86CC-A6D9E87F1F74}"/>
              </a:ext>
            </a:extLst>
          </p:cNvPr>
          <p:cNvSpPr txBox="1"/>
          <p:nvPr/>
        </p:nvSpPr>
        <p:spPr>
          <a:xfrm>
            <a:off x="502693" y="480585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最終目標</a:t>
            </a:r>
          </a:p>
        </p:txBody>
      </p: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68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犬の行動分析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DE0F5C2-B7EE-F34D-BD97-6BF257FF3CE0}"/>
              </a:ext>
            </a:extLst>
          </p:cNvPr>
          <p:cNvGrpSpPr/>
          <p:nvPr/>
        </p:nvGrpSpPr>
        <p:grpSpPr>
          <a:xfrm>
            <a:off x="890649" y="1653975"/>
            <a:ext cx="7027150" cy="1169550"/>
            <a:chOff x="890649" y="1653975"/>
            <a:chExt cx="7027150" cy="1169550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C92A418-B93E-644F-8886-A89A1F198D78}"/>
                </a:ext>
              </a:extLst>
            </p:cNvPr>
            <p:cNvSpPr txBox="1"/>
            <p:nvPr/>
          </p:nvSpPr>
          <p:spPr>
            <a:xfrm>
              <a:off x="890649" y="1653975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u="sng"/>
                <a:t>行動分析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C94B4DE-B9DC-D049-91B4-1BE17102C990}"/>
                </a:ext>
              </a:extLst>
            </p:cNvPr>
            <p:cNvSpPr txBox="1"/>
            <p:nvPr/>
          </p:nvSpPr>
          <p:spPr>
            <a:xfrm>
              <a:off x="1434934" y="2238750"/>
              <a:ext cx="6482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/>
                <a:t>→対人状態での行動パターンを分析</a:t>
              </a: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FB524B-F041-714C-8835-BFC349BC9F97}"/>
              </a:ext>
            </a:extLst>
          </p:cNvPr>
          <p:cNvSpPr txBox="1"/>
          <p:nvPr/>
        </p:nvSpPr>
        <p:spPr>
          <a:xfrm>
            <a:off x="1434934" y="2844225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→</a:t>
            </a:r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を用いて、行動を記録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下矢印 15">
            <a:extLst>
              <a:ext uri="{FF2B5EF4-FFF2-40B4-BE49-F238E27FC236}">
                <a16:creationId xmlns:a16="http://schemas.microsoft.com/office/drawing/2014/main" id="{23A796A5-5472-584F-B892-4971F7EB7866}"/>
              </a:ext>
            </a:extLst>
          </p:cNvPr>
          <p:cNvSpPr/>
          <p:nvPr/>
        </p:nvSpPr>
        <p:spPr>
          <a:xfrm>
            <a:off x="4304803" y="3811921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EFD6CFD-FDD7-DF44-8B3B-30FF44C96767}"/>
              </a:ext>
            </a:extLst>
          </p:cNvPr>
          <p:cNvSpPr/>
          <p:nvPr/>
        </p:nvSpPr>
        <p:spPr>
          <a:xfrm>
            <a:off x="2996887" y="4463674"/>
            <a:ext cx="3376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の動作確認</a:t>
            </a:r>
            <a:endParaRPr lang="ja-JP" altLang="en-US" sz="3200"/>
          </a:p>
        </p:txBody>
      </p:sp>
      <p:pic>
        <p:nvPicPr>
          <p:cNvPr id="20" name="図 19" descr="スピーカーの加工写真&#10;&#10;低い精度で自動的に生成された説明">
            <a:extLst>
              <a:ext uri="{FF2B5EF4-FFF2-40B4-BE49-F238E27FC236}">
                <a16:creationId xmlns:a16="http://schemas.microsoft.com/office/drawing/2014/main" id="{23647BAC-646B-DB4B-B3D0-572833BDD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6" t="10687" r="3376" b="8871"/>
          <a:stretch/>
        </p:blipFill>
        <p:spPr>
          <a:xfrm>
            <a:off x="1833481" y="5230231"/>
            <a:ext cx="5477037" cy="1188992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6982386-902D-4A42-93FC-01525A34447B}"/>
              </a:ext>
            </a:extLst>
          </p:cNvPr>
          <p:cNvSpPr txBox="1"/>
          <p:nvPr/>
        </p:nvSpPr>
        <p:spPr>
          <a:xfrm>
            <a:off x="3884148" y="6419223"/>
            <a:ext cx="1460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kumimoji="1" lang="en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MESHprj.com</a:t>
            </a:r>
            <a:r>
              <a:rPr kumimoji="1" lang="en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</a:t>
            </a:r>
            <a:r>
              <a:rPr kumimoji="1" lang="en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kumimoji="1" lang="ja-JP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B9D5DE81-61B2-B744-A708-925663EC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F7AC8A6-92F7-E642-80A8-60B1E1E286E2}"/>
              </a:ext>
            </a:extLst>
          </p:cNvPr>
          <p:cNvGrpSpPr/>
          <p:nvPr/>
        </p:nvGrpSpPr>
        <p:grpSpPr>
          <a:xfrm>
            <a:off x="1833481" y="5048449"/>
            <a:ext cx="5738600" cy="1616995"/>
            <a:chOff x="1833481" y="5048449"/>
            <a:chExt cx="5738600" cy="1616995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2BD98643-C7AA-E249-8660-ABE80D7534F4}"/>
                </a:ext>
              </a:extLst>
            </p:cNvPr>
            <p:cNvSpPr/>
            <p:nvPr/>
          </p:nvSpPr>
          <p:spPr>
            <a:xfrm>
              <a:off x="1833481" y="5048449"/>
              <a:ext cx="803393" cy="1616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543222F-F7F0-4540-87FB-AB59663C7165}"/>
                </a:ext>
              </a:extLst>
            </p:cNvPr>
            <p:cNvSpPr/>
            <p:nvPr/>
          </p:nvSpPr>
          <p:spPr>
            <a:xfrm>
              <a:off x="3342322" y="5146158"/>
              <a:ext cx="803393" cy="12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D7699BE5-1BC2-714E-A31B-4EB45B1B81D3}"/>
                </a:ext>
              </a:extLst>
            </p:cNvPr>
            <p:cNvSpPr/>
            <p:nvPr/>
          </p:nvSpPr>
          <p:spPr>
            <a:xfrm>
              <a:off x="6457950" y="5156759"/>
              <a:ext cx="1114131" cy="12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AB59A3EC-064D-E141-9BFF-07C35BECD5B7}"/>
              </a:ext>
            </a:extLst>
          </p:cNvPr>
          <p:cNvGrpSpPr/>
          <p:nvPr/>
        </p:nvGrpSpPr>
        <p:grpSpPr>
          <a:xfrm>
            <a:off x="2401463" y="5545968"/>
            <a:ext cx="4056487" cy="830997"/>
            <a:chOff x="2401463" y="5545968"/>
            <a:chExt cx="4056487" cy="830997"/>
          </a:xfrm>
        </p:grpSpPr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8E1D946-7EC6-7143-9A7B-002135413072}"/>
                </a:ext>
              </a:extLst>
            </p:cNvPr>
            <p:cNvSpPr txBox="1"/>
            <p:nvPr/>
          </p:nvSpPr>
          <p:spPr>
            <a:xfrm>
              <a:off x="2401463" y="5732026"/>
              <a:ext cx="1190847" cy="46166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LED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B7713B4-5F04-AE46-965B-40D9C3319486}"/>
                </a:ext>
              </a:extLst>
            </p:cNvPr>
            <p:cNvSpPr txBox="1"/>
            <p:nvPr/>
          </p:nvSpPr>
          <p:spPr>
            <a:xfrm>
              <a:off x="4048358" y="5730635"/>
              <a:ext cx="803393" cy="46166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人感</a:t>
              </a: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E07211E-22C9-254C-8B32-E3059D68F8B6}"/>
                </a:ext>
              </a:extLst>
            </p:cNvPr>
            <p:cNvSpPr txBox="1"/>
            <p:nvPr/>
          </p:nvSpPr>
          <p:spPr>
            <a:xfrm>
              <a:off x="4792886" y="5740954"/>
              <a:ext cx="991965" cy="46166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明るさ</a:t>
              </a: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1D4C641-00FD-B247-8C29-016EAE83D037}"/>
                </a:ext>
              </a:extLst>
            </p:cNvPr>
            <p:cNvSpPr txBox="1"/>
            <p:nvPr/>
          </p:nvSpPr>
          <p:spPr>
            <a:xfrm>
              <a:off x="5654557" y="5545968"/>
              <a:ext cx="803393" cy="83099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温度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湿度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90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97424D-A696-EF4A-A7A8-D0C0681EFB67}"/>
              </a:ext>
            </a:extLst>
          </p:cNvPr>
          <p:cNvSpPr txBox="1">
            <a:spLocks/>
          </p:cNvSpPr>
          <p:nvPr/>
        </p:nvSpPr>
        <p:spPr>
          <a:xfrm>
            <a:off x="224828" y="351383"/>
            <a:ext cx="8694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ja-JP" alt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を用いた入退室管理システム</a:t>
            </a:r>
            <a:endParaRPr lang="en-US" altLang="ja-JP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660BA0F-A4BD-EE46-A45C-660E2BAD2D95}"/>
              </a:ext>
            </a:extLst>
          </p:cNvPr>
          <p:cNvGrpSpPr/>
          <p:nvPr/>
        </p:nvGrpSpPr>
        <p:grpSpPr>
          <a:xfrm>
            <a:off x="1614929" y="1453240"/>
            <a:ext cx="3528226" cy="2186149"/>
            <a:chOff x="905350" y="2168512"/>
            <a:chExt cx="3528226" cy="2186149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6BDA5B8-B89B-D740-B2B2-EECC772B791B}"/>
                </a:ext>
              </a:extLst>
            </p:cNvPr>
            <p:cNvSpPr/>
            <p:nvPr/>
          </p:nvSpPr>
          <p:spPr>
            <a:xfrm>
              <a:off x="3148135" y="2911041"/>
              <a:ext cx="682977" cy="8789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8323C49-941B-A240-82D5-75F30F68D73A}"/>
                </a:ext>
              </a:extLst>
            </p:cNvPr>
            <p:cNvSpPr/>
            <p:nvPr/>
          </p:nvSpPr>
          <p:spPr>
            <a:xfrm>
              <a:off x="1141582" y="2919599"/>
              <a:ext cx="1105947" cy="335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62041AE4-7CFE-694F-BB40-CD37D346372D}"/>
                </a:ext>
              </a:extLst>
            </p:cNvPr>
            <p:cNvSpPr/>
            <p:nvPr/>
          </p:nvSpPr>
          <p:spPr>
            <a:xfrm>
              <a:off x="1141581" y="3255158"/>
              <a:ext cx="1105947" cy="335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5C2E712-E0BF-5B4C-9A1E-BDEB92E1FAF5}"/>
                </a:ext>
              </a:extLst>
            </p:cNvPr>
            <p:cNvSpPr/>
            <p:nvPr/>
          </p:nvSpPr>
          <p:spPr>
            <a:xfrm>
              <a:off x="1141581" y="3998974"/>
              <a:ext cx="1105947" cy="335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02B01BE-26F0-5744-953F-DBCCA9F33F6A}"/>
                </a:ext>
              </a:extLst>
            </p:cNvPr>
            <p:cNvSpPr/>
            <p:nvPr/>
          </p:nvSpPr>
          <p:spPr>
            <a:xfrm>
              <a:off x="1141583" y="2171132"/>
              <a:ext cx="1105947" cy="335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E44D1C2-B34A-1F44-B964-27A1FAE1E4FD}"/>
                </a:ext>
              </a:extLst>
            </p:cNvPr>
            <p:cNvSpPr/>
            <p:nvPr/>
          </p:nvSpPr>
          <p:spPr>
            <a:xfrm rot="5400000">
              <a:off x="2908644" y="2239061"/>
              <a:ext cx="449178" cy="335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71FD5D8-A80A-1E4B-B458-4AF3E8560FF6}"/>
                </a:ext>
              </a:extLst>
            </p:cNvPr>
            <p:cNvSpPr/>
            <p:nvPr/>
          </p:nvSpPr>
          <p:spPr>
            <a:xfrm rot="5400000">
              <a:off x="3491678" y="2239062"/>
              <a:ext cx="449178" cy="335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012511E-6755-094A-B346-0515D330FA78}"/>
                </a:ext>
              </a:extLst>
            </p:cNvPr>
            <p:cNvSpPr/>
            <p:nvPr/>
          </p:nvSpPr>
          <p:spPr>
            <a:xfrm rot="5400000">
              <a:off x="3827237" y="2239062"/>
              <a:ext cx="449178" cy="335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ACC503B-DE42-B54B-9BE0-719BEB530D32}"/>
                </a:ext>
              </a:extLst>
            </p:cNvPr>
            <p:cNvSpPr/>
            <p:nvPr/>
          </p:nvSpPr>
          <p:spPr>
            <a:xfrm rot="5400000">
              <a:off x="2078424" y="3087891"/>
              <a:ext cx="673767" cy="3355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A663318D-B0DB-AD4B-95BA-324937700EF9}"/>
                </a:ext>
              </a:extLst>
            </p:cNvPr>
            <p:cNvSpPr/>
            <p:nvPr/>
          </p:nvSpPr>
          <p:spPr>
            <a:xfrm>
              <a:off x="3984443" y="4200309"/>
              <a:ext cx="335560" cy="134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972D78AA-57A3-F049-8D89-92FD4AAAFC26}"/>
                </a:ext>
              </a:extLst>
            </p:cNvPr>
            <p:cNvSpPr/>
            <p:nvPr/>
          </p:nvSpPr>
          <p:spPr>
            <a:xfrm>
              <a:off x="2789651" y="4215356"/>
              <a:ext cx="335560" cy="134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96C3A43-E7C8-8B48-BAE2-0ABFAB929467}"/>
                </a:ext>
              </a:extLst>
            </p:cNvPr>
            <p:cNvSpPr/>
            <p:nvPr/>
          </p:nvSpPr>
          <p:spPr>
            <a:xfrm rot="5400000">
              <a:off x="3868019" y="3294508"/>
              <a:ext cx="734036" cy="39707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5">
              <a:extLst>
                <a:ext uri="{FF2B5EF4-FFF2-40B4-BE49-F238E27FC236}">
                  <a16:creationId xmlns:a16="http://schemas.microsoft.com/office/drawing/2014/main" id="{E3B616E7-DC16-DA44-8215-4184C06CDB44}"/>
                </a:ext>
              </a:extLst>
            </p:cNvPr>
            <p:cNvSpPr/>
            <p:nvPr/>
          </p:nvSpPr>
          <p:spPr>
            <a:xfrm>
              <a:off x="3322174" y="2926384"/>
              <a:ext cx="329078" cy="3024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楕円 16">
              <a:extLst>
                <a:ext uri="{FF2B5EF4-FFF2-40B4-BE49-F238E27FC236}">
                  <a16:creationId xmlns:a16="http://schemas.microsoft.com/office/drawing/2014/main" id="{CF742374-2099-E545-960D-D6137E39AB3D}"/>
                </a:ext>
              </a:extLst>
            </p:cNvPr>
            <p:cNvSpPr/>
            <p:nvPr/>
          </p:nvSpPr>
          <p:spPr>
            <a:xfrm>
              <a:off x="3938969" y="3628980"/>
              <a:ext cx="335560" cy="321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6F37D9B-7C56-4B40-B228-FD5E4FDBB668}"/>
                </a:ext>
              </a:extLst>
            </p:cNvPr>
            <p:cNvSpPr/>
            <p:nvPr/>
          </p:nvSpPr>
          <p:spPr>
            <a:xfrm>
              <a:off x="905350" y="2168512"/>
              <a:ext cx="3528226" cy="218614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A882A61-40F4-B147-A34C-CF82D633F3AC}"/>
              </a:ext>
            </a:extLst>
          </p:cNvPr>
          <p:cNvSpPr txBox="1"/>
          <p:nvPr/>
        </p:nvSpPr>
        <p:spPr>
          <a:xfrm>
            <a:off x="197582" y="1461423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404</a:t>
            </a:r>
            <a:r>
              <a:rPr kumimoji="1" lang="ja-JP" altLang="en-US" sz="2400"/>
              <a:t>号室</a:t>
            </a: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ED5E5C5E-E5E9-224E-BE26-4C385CAAB0BB}"/>
              </a:ext>
            </a:extLst>
          </p:cNvPr>
          <p:cNvGrpSpPr/>
          <p:nvPr/>
        </p:nvGrpSpPr>
        <p:grpSpPr>
          <a:xfrm>
            <a:off x="4331212" y="3851584"/>
            <a:ext cx="4488276" cy="2876557"/>
            <a:chOff x="4674859" y="3936110"/>
            <a:chExt cx="4488276" cy="2876557"/>
          </a:xfrm>
        </p:grpSpPr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7CD0302B-F458-3E4C-BA2A-FFB1F248CC6A}"/>
                </a:ext>
              </a:extLst>
            </p:cNvPr>
            <p:cNvGrpSpPr/>
            <p:nvPr/>
          </p:nvGrpSpPr>
          <p:grpSpPr>
            <a:xfrm>
              <a:off x="4678163" y="5143556"/>
              <a:ext cx="3706686" cy="461665"/>
              <a:chOff x="4678163" y="5003073"/>
              <a:chExt cx="3706686" cy="461665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41A60C98-117D-F049-84BA-437DF563D506}"/>
                  </a:ext>
                </a:extLst>
              </p:cNvPr>
              <p:cNvSpPr/>
              <p:nvPr/>
            </p:nvSpPr>
            <p:spPr>
              <a:xfrm>
                <a:off x="4678163" y="5003073"/>
                <a:ext cx="803229" cy="418621"/>
              </a:xfrm>
              <a:prstGeom prst="rect">
                <a:avLst/>
              </a:prstGeom>
              <a:noFill/>
              <a:ln w="57150">
                <a:solidFill>
                  <a:srgbClr val="73FDD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9AF074C8-B944-4A48-A1EF-128046A9BE8B}"/>
                  </a:ext>
                </a:extLst>
              </p:cNvPr>
              <p:cNvSpPr txBox="1"/>
              <p:nvPr/>
            </p:nvSpPr>
            <p:spPr>
              <a:xfrm>
                <a:off x="5484696" y="5003073"/>
                <a:ext cx="2900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/>
                  <a:t>：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MESH </a:t>
                </a:r>
                <a:r>
                  <a:rPr kumimoji="1" lang="ja-JP" altLang="en-US" sz="2400"/>
                  <a:t>人感ブロック</a:t>
                </a:r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BA605FFE-BE9D-0E4F-9A64-08413DF908FB}"/>
                </a:ext>
              </a:extLst>
            </p:cNvPr>
            <p:cNvGrpSpPr/>
            <p:nvPr/>
          </p:nvGrpSpPr>
          <p:grpSpPr>
            <a:xfrm>
              <a:off x="4687008" y="5747279"/>
              <a:ext cx="4476127" cy="461665"/>
              <a:chOff x="4687008" y="5657966"/>
              <a:chExt cx="4476127" cy="461665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9218E019-C8BF-2442-86D1-0498E721E408}"/>
                  </a:ext>
                </a:extLst>
              </p:cNvPr>
              <p:cNvSpPr/>
              <p:nvPr/>
            </p:nvSpPr>
            <p:spPr>
              <a:xfrm>
                <a:off x="4687008" y="5657966"/>
                <a:ext cx="803229" cy="418621"/>
              </a:xfrm>
              <a:prstGeom prst="rect">
                <a:avLst/>
              </a:prstGeom>
              <a:noFill/>
              <a:ln w="57150">
                <a:solidFill>
                  <a:srgbClr val="9437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D6087C03-B6F6-0141-95AB-2C043A13F940}"/>
                  </a:ext>
                </a:extLst>
              </p:cNvPr>
              <p:cNvSpPr txBox="1"/>
              <p:nvPr/>
            </p:nvSpPr>
            <p:spPr>
              <a:xfrm>
                <a:off x="5493541" y="5657966"/>
                <a:ext cx="3669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/>
                  <a:t>：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MESH </a:t>
                </a:r>
                <a:r>
                  <a:rPr kumimoji="1" lang="ja-JP" altLang="en-US" sz="2400"/>
                  <a:t>温度・湿度ブロック</a:t>
                </a:r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1A3AB7B-5791-6449-B567-26B5B9A2E517}"/>
                </a:ext>
              </a:extLst>
            </p:cNvPr>
            <p:cNvGrpSpPr/>
            <p:nvPr/>
          </p:nvGrpSpPr>
          <p:grpSpPr>
            <a:xfrm>
              <a:off x="4687008" y="6351002"/>
              <a:ext cx="3900650" cy="461665"/>
              <a:chOff x="4687008" y="6271416"/>
              <a:chExt cx="3900650" cy="461665"/>
            </a:xfrm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29EA4F1D-BA43-734D-A786-0A8C0211389A}"/>
                  </a:ext>
                </a:extLst>
              </p:cNvPr>
              <p:cNvSpPr/>
              <p:nvPr/>
            </p:nvSpPr>
            <p:spPr>
              <a:xfrm>
                <a:off x="4687008" y="6271416"/>
                <a:ext cx="803229" cy="418621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E30248A9-4E53-4542-A2FD-C07B38D53DE0}"/>
                  </a:ext>
                </a:extLst>
              </p:cNvPr>
              <p:cNvSpPr txBox="1"/>
              <p:nvPr/>
            </p:nvSpPr>
            <p:spPr>
              <a:xfrm>
                <a:off x="5493541" y="6271416"/>
                <a:ext cx="30941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/>
                  <a:t>：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MESH </a:t>
                </a:r>
                <a:r>
                  <a:rPr kumimoji="1" lang="ja-JP" altLang="en-US" sz="2400"/>
                  <a:t>明るさブロック</a:t>
                </a:r>
              </a:p>
            </p:txBody>
          </p:sp>
        </p:grp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A54C737D-7999-A84F-8C07-CC2C0BFD2022}"/>
                </a:ext>
              </a:extLst>
            </p:cNvPr>
            <p:cNvGrpSpPr/>
            <p:nvPr/>
          </p:nvGrpSpPr>
          <p:grpSpPr>
            <a:xfrm>
              <a:off x="4674859" y="4539833"/>
              <a:ext cx="3689053" cy="461665"/>
              <a:chOff x="4674859" y="4391498"/>
              <a:chExt cx="3689053" cy="461665"/>
            </a:xfrm>
          </p:grpSpPr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CCF2690-4B66-444E-817A-8B0D37347EAD}"/>
                  </a:ext>
                </a:extLst>
              </p:cNvPr>
              <p:cNvSpPr/>
              <p:nvPr/>
            </p:nvSpPr>
            <p:spPr>
              <a:xfrm>
                <a:off x="4674859" y="4391498"/>
                <a:ext cx="803229" cy="418621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F7F1A592-80CC-7142-99B9-7A5B4A564B77}"/>
                  </a:ext>
                </a:extLst>
              </p:cNvPr>
              <p:cNvSpPr txBox="1"/>
              <p:nvPr/>
            </p:nvSpPr>
            <p:spPr>
              <a:xfrm>
                <a:off x="5481392" y="4391498"/>
                <a:ext cx="288252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/>
                  <a:t>：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MESH</a:t>
                </a:r>
                <a:r>
                  <a:rPr kumimoji="1" lang="en-US" altLang="ja-JP" sz="2400" dirty="0"/>
                  <a:t>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LED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ブロック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D8D495CC-39C5-5D4E-A4B8-180950C58F3B}"/>
                </a:ext>
              </a:extLst>
            </p:cNvPr>
            <p:cNvGrpSpPr/>
            <p:nvPr/>
          </p:nvGrpSpPr>
          <p:grpSpPr>
            <a:xfrm>
              <a:off x="4674859" y="3936110"/>
              <a:ext cx="2392865" cy="461665"/>
              <a:chOff x="4674859" y="3936110"/>
              <a:chExt cx="2392865" cy="461665"/>
            </a:xfrm>
          </p:grpSpPr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81DDB291-A17C-DB49-AC9C-8DD022E93490}"/>
                  </a:ext>
                </a:extLst>
              </p:cNvPr>
              <p:cNvSpPr/>
              <p:nvPr/>
            </p:nvSpPr>
            <p:spPr>
              <a:xfrm>
                <a:off x="4674859" y="3936110"/>
                <a:ext cx="803229" cy="41862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5C584185-894C-1446-AE23-275363E02EC0}"/>
                  </a:ext>
                </a:extLst>
              </p:cNvPr>
              <p:cNvSpPr txBox="1"/>
              <p:nvPr/>
            </p:nvSpPr>
            <p:spPr>
              <a:xfrm>
                <a:off x="5481392" y="3936110"/>
                <a:ext cx="158633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/>
                  <a:t>：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iPad Air 3</a:t>
                </a:r>
              </a:p>
            </p:txBody>
          </p: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DE11A043-CCB0-7242-A144-AECAC19195BE}"/>
              </a:ext>
            </a:extLst>
          </p:cNvPr>
          <p:cNvGrpSpPr/>
          <p:nvPr/>
        </p:nvGrpSpPr>
        <p:grpSpPr>
          <a:xfrm>
            <a:off x="6019892" y="1025825"/>
            <a:ext cx="2669496" cy="2534696"/>
            <a:chOff x="5926817" y="1148022"/>
            <a:chExt cx="2669496" cy="2534696"/>
          </a:xfrm>
        </p:grpSpPr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DA501225-572D-7E4D-ACC2-151B7702B89A}"/>
                </a:ext>
              </a:extLst>
            </p:cNvPr>
            <p:cNvGrpSpPr/>
            <p:nvPr/>
          </p:nvGrpSpPr>
          <p:grpSpPr>
            <a:xfrm>
              <a:off x="6276680" y="1148022"/>
              <a:ext cx="2319633" cy="2534696"/>
              <a:chOff x="5481392" y="1200034"/>
              <a:chExt cx="2319633" cy="2534696"/>
            </a:xfrm>
          </p:grpSpPr>
          <p:pic>
            <p:nvPicPr>
              <p:cNvPr id="27" name="図 26" descr="屋内, オレンジ, テーブル, 事務所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90DA7A1-9B22-CA49-8F70-2AA13F8FD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4580" t="24117" r="29221" b="8571"/>
              <a:stretch/>
            </p:blipFill>
            <p:spPr>
              <a:xfrm>
                <a:off x="5481392" y="1200034"/>
                <a:ext cx="2319633" cy="2534696"/>
              </a:xfrm>
              <a:prstGeom prst="rect">
                <a:avLst/>
              </a:prstGeom>
            </p:spPr>
          </p:pic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AFA66F49-3CBE-2745-BBE8-740C0D829AB0}"/>
                  </a:ext>
                </a:extLst>
              </p:cNvPr>
              <p:cNvSpPr/>
              <p:nvPr/>
            </p:nvSpPr>
            <p:spPr>
              <a:xfrm>
                <a:off x="5816949" y="1407416"/>
                <a:ext cx="1722021" cy="159366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C207D5FF-F676-454B-BDA9-058F6BEF8299}"/>
                  </a:ext>
                </a:extLst>
              </p:cNvPr>
              <p:cNvSpPr/>
              <p:nvPr/>
            </p:nvSpPr>
            <p:spPr>
              <a:xfrm>
                <a:off x="5763503" y="2855888"/>
                <a:ext cx="411915" cy="806697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楕円 15">
              <a:extLst>
                <a:ext uri="{FF2B5EF4-FFF2-40B4-BE49-F238E27FC236}">
                  <a16:creationId xmlns:a16="http://schemas.microsoft.com/office/drawing/2014/main" id="{AE06E089-95C2-6845-8A40-8356C459AA92}"/>
                </a:ext>
              </a:extLst>
            </p:cNvPr>
            <p:cNvSpPr/>
            <p:nvPr/>
          </p:nvSpPr>
          <p:spPr>
            <a:xfrm>
              <a:off x="5926817" y="1152933"/>
              <a:ext cx="329078" cy="3024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902DA98E-9F10-8640-9E04-F1CA35AECFA0}"/>
              </a:ext>
            </a:extLst>
          </p:cNvPr>
          <p:cNvGrpSpPr/>
          <p:nvPr/>
        </p:nvGrpSpPr>
        <p:grpSpPr>
          <a:xfrm>
            <a:off x="252074" y="4030921"/>
            <a:ext cx="3316242" cy="2373210"/>
            <a:chOff x="312519" y="4178418"/>
            <a:chExt cx="3316242" cy="2373210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669F167E-756B-284D-9AAF-B25059541686}"/>
                </a:ext>
              </a:extLst>
            </p:cNvPr>
            <p:cNvGrpSpPr/>
            <p:nvPr/>
          </p:nvGrpSpPr>
          <p:grpSpPr>
            <a:xfrm>
              <a:off x="653370" y="4178418"/>
              <a:ext cx="2975391" cy="2373210"/>
              <a:chOff x="1318160" y="4201835"/>
              <a:chExt cx="2975391" cy="2373210"/>
            </a:xfrm>
          </p:grpSpPr>
          <p:pic>
            <p:nvPicPr>
              <p:cNvPr id="31" name="図 30" descr="屋内, 天井, テーブル, キッチン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1E61778-F9CF-4B4F-A9C4-5014D0E530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480" t="26790" r="30416" b="23118"/>
              <a:stretch/>
            </p:blipFill>
            <p:spPr>
              <a:xfrm>
                <a:off x="1318160" y="4201835"/>
                <a:ext cx="2975391" cy="2373210"/>
              </a:xfrm>
              <a:prstGeom prst="rect">
                <a:avLst/>
              </a:prstGeom>
            </p:spPr>
          </p:pic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B802606-028B-CA4E-BA40-21BB6065B53A}"/>
                  </a:ext>
                </a:extLst>
              </p:cNvPr>
              <p:cNvSpPr/>
              <p:nvPr/>
            </p:nvSpPr>
            <p:spPr>
              <a:xfrm>
                <a:off x="1543792" y="4447785"/>
                <a:ext cx="803229" cy="1793174"/>
              </a:xfrm>
              <a:prstGeom prst="rect">
                <a:avLst/>
              </a:prstGeom>
              <a:noFill/>
              <a:ln w="57150">
                <a:solidFill>
                  <a:srgbClr val="73FD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62B46F4B-BD27-1B40-A80C-C290C279C344}"/>
                  </a:ext>
                </a:extLst>
              </p:cNvPr>
              <p:cNvSpPr/>
              <p:nvPr/>
            </p:nvSpPr>
            <p:spPr>
              <a:xfrm>
                <a:off x="3180311" y="4556084"/>
                <a:ext cx="903626" cy="1793174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F0D2FA81-8A9D-714F-AAA6-22CE602C4720}"/>
                  </a:ext>
                </a:extLst>
              </p:cNvPr>
              <p:cNvSpPr/>
              <p:nvPr/>
            </p:nvSpPr>
            <p:spPr>
              <a:xfrm>
                <a:off x="2317904" y="4441119"/>
                <a:ext cx="903625" cy="1793174"/>
              </a:xfrm>
              <a:prstGeom prst="rect">
                <a:avLst/>
              </a:prstGeom>
              <a:noFill/>
              <a:ln w="57150">
                <a:solidFill>
                  <a:srgbClr val="943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0" name="楕円 16">
              <a:extLst>
                <a:ext uri="{FF2B5EF4-FFF2-40B4-BE49-F238E27FC236}">
                  <a16:creationId xmlns:a16="http://schemas.microsoft.com/office/drawing/2014/main" id="{68266266-CF17-FC42-AFE6-CEAD0E077462}"/>
                </a:ext>
              </a:extLst>
            </p:cNvPr>
            <p:cNvSpPr/>
            <p:nvPr/>
          </p:nvSpPr>
          <p:spPr>
            <a:xfrm>
              <a:off x="312519" y="4178418"/>
              <a:ext cx="335560" cy="321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58A0677-189B-7743-8929-D0AD61FE3DEE}"/>
              </a:ext>
            </a:extLst>
          </p:cNvPr>
          <p:cNvSpPr txBox="1"/>
          <p:nvPr/>
        </p:nvSpPr>
        <p:spPr>
          <a:xfrm>
            <a:off x="2455076" y="64242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入口前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4EBBF7F-E3CD-F146-AA51-EF3704107FC6}"/>
              </a:ext>
            </a:extLst>
          </p:cNvPr>
          <p:cNvSpPr txBox="1"/>
          <p:nvPr/>
        </p:nvSpPr>
        <p:spPr>
          <a:xfrm>
            <a:off x="7150308" y="3547734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共有スペース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F1BBAB3-F1DD-BC4C-AEA5-E03387AE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04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46FF32-69C2-354B-9A1F-29D33C63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683" y="1208419"/>
            <a:ext cx="2798235" cy="5538932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F0CF036-118A-5B47-9B01-CBCF54330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" t="16797" r="15065" b="8918"/>
          <a:stretch/>
        </p:blipFill>
        <p:spPr>
          <a:xfrm>
            <a:off x="267718" y="1977480"/>
            <a:ext cx="5663484" cy="3834585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5F9A08B-9721-F547-A275-C2412715361E}"/>
              </a:ext>
            </a:extLst>
          </p:cNvPr>
          <p:cNvSpPr/>
          <p:nvPr/>
        </p:nvSpPr>
        <p:spPr>
          <a:xfrm>
            <a:off x="267718" y="2232561"/>
            <a:ext cx="1109820" cy="6887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540B6C-CC3C-6444-B015-0825AD808202}"/>
              </a:ext>
            </a:extLst>
          </p:cNvPr>
          <p:cNvSpPr txBox="1"/>
          <p:nvPr/>
        </p:nvSpPr>
        <p:spPr>
          <a:xfrm>
            <a:off x="2309468" y="2232561"/>
            <a:ext cx="2887301" cy="5107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人を感知</a:t>
            </a:r>
            <a:r>
              <a:rPr kumimoji="1" lang="en-US" altLang="ja-JP" sz="2400" dirty="0">
                <a:solidFill>
                  <a:srgbClr val="FF0000"/>
                </a:solidFill>
              </a:rPr>
              <a:t>(</a:t>
            </a:r>
            <a:r>
              <a:rPr kumimoji="1" lang="ja-JP" altLang="en-US" sz="2400">
                <a:solidFill>
                  <a:srgbClr val="FF0000"/>
                </a:solidFill>
              </a:rPr>
              <a:t>間隔：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ja-JP" altLang="en-US" sz="2400">
                <a:solidFill>
                  <a:srgbClr val="FF0000"/>
                </a:solidFill>
              </a:rPr>
              <a:t>秒</a:t>
            </a:r>
            <a:r>
              <a:rPr kumimoji="1" lang="en-US" altLang="ja-JP" sz="2400" dirty="0">
                <a:solidFill>
                  <a:srgbClr val="FF0000"/>
                </a:solidFill>
              </a:rPr>
              <a:t>)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72A1982-71D9-FE46-BD83-C8C464B01F32}"/>
              </a:ext>
            </a:extLst>
          </p:cNvPr>
          <p:cNvSpPr/>
          <p:nvPr/>
        </p:nvSpPr>
        <p:spPr>
          <a:xfrm>
            <a:off x="6219682" y="2295248"/>
            <a:ext cx="1183191" cy="4925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C917ACFB-8FE6-6D44-AF06-027063A52DE1}"/>
              </a:ext>
            </a:extLst>
          </p:cNvPr>
          <p:cNvSpPr/>
          <p:nvPr/>
        </p:nvSpPr>
        <p:spPr>
          <a:xfrm>
            <a:off x="267718" y="3087584"/>
            <a:ext cx="1109820" cy="59960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9E360A-19D6-AF4A-957C-051367F71D96}"/>
              </a:ext>
            </a:extLst>
          </p:cNvPr>
          <p:cNvSpPr txBox="1"/>
          <p:nvPr/>
        </p:nvSpPr>
        <p:spPr>
          <a:xfrm>
            <a:off x="1602364" y="2832195"/>
            <a:ext cx="4328838" cy="5107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写真を撮る（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iPad</a:t>
            </a:r>
            <a:r>
              <a:rPr kumimoji="1" lang="ja-JP" altLang="en-US" sz="2400">
                <a:solidFill>
                  <a:srgbClr val="FF0000"/>
                </a:solidFill>
              </a:rPr>
              <a:t>内蔵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ja-JP" altLang="en-US" sz="2400">
                <a:solidFill>
                  <a:srgbClr val="FF0000"/>
                </a:solidFill>
              </a:rPr>
              <a:t>カメラ）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52AB546-99CA-9F44-9F5D-366898F9C7CB}"/>
              </a:ext>
            </a:extLst>
          </p:cNvPr>
          <p:cNvSpPr/>
          <p:nvPr/>
        </p:nvSpPr>
        <p:spPr>
          <a:xfrm>
            <a:off x="6219681" y="2894714"/>
            <a:ext cx="1183191" cy="4214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24D5A153-A975-B542-939B-23DADC73337A}"/>
              </a:ext>
            </a:extLst>
          </p:cNvPr>
          <p:cNvSpPr/>
          <p:nvPr/>
        </p:nvSpPr>
        <p:spPr>
          <a:xfrm>
            <a:off x="1575034" y="2232784"/>
            <a:ext cx="1032003" cy="35792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A7F61D-2600-C84F-8182-A96FBF73ED60}"/>
              </a:ext>
            </a:extLst>
          </p:cNvPr>
          <p:cNvSpPr txBox="1"/>
          <p:nvPr/>
        </p:nvSpPr>
        <p:spPr>
          <a:xfrm>
            <a:off x="3049236" y="4131288"/>
            <a:ext cx="5144505" cy="25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周辺の音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(1-100)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iPad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内蔵マイク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明るさ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(1-10)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MESH 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明るさブロック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温度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 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温度・湿度ブロック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湿度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(%)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 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温度・湿度ブロック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出力：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 LED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ブロック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音出力：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iPad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内蔵スピーカー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C95AAFD7-405C-4E4E-B95F-98A13AA68AFD}"/>
              </a:ext>
            </a:extLst>
          </p:cNvPr>
          <p:cNvSpPr/>
          <p:nvPr/>
        </p:nvSpPr>
        <p:spPr>
          <a:xfrm>
            <a:off x="6219681" y="3423066"/>
            <a:ext cx="2798235" cy="4925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B7907689-0E17-844B-BA83-7D653566E5D4}"/>
              </a:ext>
            </a:extLst>
          </p:cNvPr>
          <p:cNvSpPr/>
          <p:nvPr/>
        </p:nvSpPr>
        <p:spPr>
          <a:xfrm>
            <a:off x="4737210" y="1995890"/>
            <a:ext cx="1109820" cy="6887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B1F759D-645B-4748-82A2-73D81A5360C0}"/>
              </a:ext>
            </a:extLst>
          </p:cNvPr>
          <p:cNvSpPr txBox="1"/>
          <p:nvPr/>
        </p:nvSpPr>
        <p:spPr>
          <a:xfrm>
            <a:off x="1707820" y="3467107"/>
            <a:ext cx="4117925" cy="5107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kumimoji="1" lang="ja-JP" altLang="en-US" sz="2400">
                <a:solidFill>
                  <a:srgbClr val="FF0000"/>
                </a:solidFill>
              </a:rPr>
              <a:t>スプレッドシートに保存</a:t>
            </a: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EA006505-9F35-744A-A37D-C70350C6EC2B}"/>
              </a:ext>
            </a:extLst>
          </p:cNvPr>
          <p:cNvSpPr/>
          <p:nvPr/>
        </p:nvSpPr>
        <p:spPr>
          <a:xfrm>
            <a:off x="6219681" y="4004958"/>
            <a:ext cx="1183191" cy="4925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C42DC44-3D26-CF4C-A046-41094D6D75FC}"/>
              </a:ext>
            </a:extLst>
          </p:cNvPr>
          <p:cNvSpPr/>
          <p:nvPr/>
        </p:nvSpPr>
        <p:spPr>
          <a:xfrm>
            <a:off x="4768654" y="3333655"/>
            <a:ext cx="1109820" cy="6887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C59C819-F66D-1341-9778-0CEE98751F6A}"/>
              </a:ext>
            </a:extLst>
          </p:cNvPr>
          <p:cNvSpPr txBox="1"/>
          <p:nvPr/>
        </p:nvSpPr>
        <p:spPr>
          <a:xfrm>
            <a:off x="2126661" y="4220602"/>
            <a:ext cx="3409478" cy="5107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通知：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iPad</a:t>
            </a:r>
            <a:r>
              <a:rPr kumimoji="1" lang="ja-JP" altLang="en-US" sz="2400">
                <a:solidFill>
                  <a:srgbClr val="FF0000"/>
                </a:solidFill>
              </a:rPr>
              <a:t>内蔵通知機能</a:t>
            </a: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791FF8C8-4DA9-DF43-8D62-FBABCE18132A}"/>
              </a:ext>
            </a:extLst>
          </p:cNvPr>
          <p:cNvSpPr/>
          <p:nvPr/>
        </p:nvSpPr>
        <p:spPr>
          <a:xfrm>
            <a:off x="6219682" y="4574474"/>
            <a:ext cx="1183191" cy="4925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9DB9CB23-1686-F744-873F-225320EA2C18}"/>
              </a:ext>
            </a:extLst>
          </p:cNvPr>
          <p:cNvSpPr txBox="1">
            <a:spLocks/>
          </p:cNvSpPr>
          <p:nvPr/>
        </p:nvSpPr>
        <p:spPr>
          <a:xfrm>
            <a:off x="224828" y="233875"/>
            <a:ext cx="8694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ja-JP" alt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を用いた入退室管理システム</a:t>
            </a:r>
            <a:endParaRPr lang="en-US" altLang="ja-JP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ja-JP" altLang="en-US"/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97684E0F-73F2-8443-9AAC-ACF9301E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3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PReplay_Final1636255628" descr="RPReplay_Final1636255628">
            <a:hlinkClick r:id="" action="ppaction://media"/>
            <a:extLst>
              <a:ext uri="{FF2B5EF4-FFF2-40B4-BE49-F238E27FC236}">
                <a16:creationId xmlns:a16="http://schemas.microsoft.com/office/drawing/2014/main" id="{42507DB1-172F-8D4E-B504-3D0E24B44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848" t="13054" r="17226" b="7881"/>
          <a:stretch/>
        </p:blipFill>
        <p:spPr>
          <a:xfrm>
            <a:off x="332508" y="1409763"/>
            <a:ext cx="4402337" cy="3301753"/>
          </a:xfrm>
          <a:prstGeom prst="rect">
            <a:avLst/>
          </a:prstGeom>
        </p:spPr>
      </p:pic>
      <p:pic>
        <p:nvPicPr>
          <p:cNvPr id="9" name="IMG_7174 2_Uy2Yaf.mp4" descr="IMG_7174 2_Uy2Yaf.mp4">
            <a:hlinkClick r:id="" action="ppaction://media"/>
            <a:extLst>
              <a:ext uri="{FF2B5EF4-FFF2-40B4-BE49-F238E27FC236}">
                <a16:creationId xmlns:a16="http://schemas.microsoft.com/office/drawing/2014/main" id="{C15E959B-6F5D-B248-8559-756608122B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360" t="-1" r="12597" b="21611"/>
          <a:stretch/>
        </p:blipFill>
        <p:spPr>
          <a:xfrm>
            <a:off x="3194354" y="3486053"/>
            <a:ext cx="5617138" cy="291259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7D0E4F5-5151-5E46-97D8-83C89F125D97}"/>
              </a:ext>
            </a:extLst>
          </p:cNvPr>
          <p:cNvSpPr txBox="1"/>
          <p:nvPr/>
        </p:nvSpPr>
        <p:spPr>
          <a:xfrm>
            <a:off x="332508" y="4711516"/>
            <a:ext cx="268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インターフェース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E4F8F3-E888-4144-A5A5-D3E32A04FCE2}"/>
              </a:ext>
            </a:extLst>
          </p:cNvPr>
          <p:cNvSpPr txBox="1"/>
          <p:nvPr/>
        </p:nvSpPr>
        <p:spPr>
          <a:xfrm>
            <a:off x="6125687" y="3060639"/>
            <a:ext cx="301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kumimoji="1" lang="ja-JP" altLang="en-US" sz="2400"/>
              <a:t>記録・実験風景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656CEFD4-6592-D342-94CD-30B8A68E8569}"/>
              </a:ext>
            </a:extLst>
          </p:cNvPr>
          <p:cNvSpPr txBox="1">
            <a:spLocks/>
          </p:cNvSpPr>
          <p:nvPr/>
        </p:nvSpPr>
        <p:spPr>
          <a:xfrm>
            <a:off x="224828" y="359257"/>
            <a:ext cx="8694343" cy="727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ja-JP" alt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を用いた入退室管理システム</a:t>
            </a:r>
            <a:endParaRPr lang="en-US" altLang="ja-JP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ja-JP" altLang="en-US" sz="4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34BABAB-94F5-544D-BDD6-E2D747FD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2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8731</TotalTime>
  <Words>1284</Words>
  <Application>Microsoft Office PowerPoint</Application>
  <PresentationFormat>画面に合わせる (4:3)</PresentationFormat>
  <Paragraphs>486</Paragraphs>
  <Slides>23</Slides>
  <Notes>0</Notes>
  <HiddenSlides>5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MS PGothic</vt:lpstr>
      <vt:lpstr>MS Gothic</vt:lpstr>
      <vt:lpstr>システムフォント（レギュラー）</vt:lpstr>
      <vt:lpstr>游ゴシック</vt:lpstr>
      <vt:lpstr>Arial</vt:lpstr>
      <vt:lpstr>Garamond</vt:lpstr>
      <vt:lpstr>Times New Roman</vt:lpstr>
      <vt:lpstr>Office テーマ</vt:lpstr>
      <vt:lpstr>福田研ゼミ進捗報告(11/12)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15</cp:revision>
  <dcterms:created xsi:type="dcterms:W3CDTF">2021-11-05T11:24:13Z</dcterms:created>
  <dcterms:modified xsi:type="dcterms:W3CDTF">2023-02-13T12:02:54Z</dcterms:modified>
</cp:coreProperties>
</file>